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Lato"/>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Lato-bold.fntdata"/><Relationship Id="rId50" Type="http://schemas.openxmlformats.org/officeDocument/2006/relationships/font" Target="fonts/Lato-regular.fntdata"/><Relationship Id="rId53" Type="http://schemas.openxmlformats.org/officeDocument/2006/relationships/font" Target="fonts/Lato-boldItalic.fntdata"/><Relationship Id="rId52" Type="http://schemas.openxmlformats.org/officeDocument/2006/relationships/font" Target="fonts/La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af6d8d47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gaf6d8d4781_0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f6d8d4781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71" name="Google Shape;171;gaf6d8d4781_0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f6d8d4781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78" name="Google Shape;178;gaf6d8d4781_0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f6d8d4781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01" name="Google Shape;201;gaf6d8d4781_0_5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f6d8d4781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11" name="Google Shape;211;gaf6d8d4781_0_5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f6d8d4781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22" name="Google Shape;222;gaf6d8d4781_0_6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f6d8d4781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32" name="Google Shape;232;gaf6d8d4781_0_5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0c9131a2c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43" name="Google Shape;243;gb0c9131a2c_0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f6d8d4781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f6d8d4781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f6d8d478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71" name="Google Shape;271;gaf6d8d4781_1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f6d8d478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80" name="Google Shape;280;gaf6d8d4781_1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f6d8d47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gaf6d8d4781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af6d8d4781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88" name="Google Shape;288;gaf6d8d4781_1_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f6d8d478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297" name="Google Shape;297;gaf6d8d4781_1_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f6d8d478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05" name="Google Shape;305;gaf6d8d4781_1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f6d8d4781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14" name="Google Shape;314;gaf6d8d4781_1_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af6d8d4781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25" name="Google Shape;325;gaf6d8d4781_1_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af6d8d4781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37" name="Google Shape;337;gaf6d8d4781_1_1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f6d8d4781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46" name="Google Shape;346;gaf6d8d4781_1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af6d8d4781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55" name="Google Shape;355;gaf6d8d4781_1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f6d8d4781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64" name="Google Shape;364;gaf6d8d4781_1_1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af6d8d4781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72" name="Google Shape;372;gaf6d8d4781_1_1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af6d8d478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12" name="Google Shape;112;gaf6d8d4781_0_4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f6d8d4781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81" name="Google Shape;381;gaf6d8d4781_1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af6d8d4781_1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90" name="Google Shape;390;gaf6d8d4781_1_1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f6d8d4781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399" name="Google Shape;399;gaf6d8d4781_1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af6d8d4781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08" name="Google Shape;408;gaf6d8d4781_1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f6d8d4781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17" name="Google Shape;417;gaf6d8d4781_1_2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b0c9131a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b0c9131a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0c9131a2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31" name="Google Shape;431;gb0c9131a2c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b0c9131a2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39" name="Google Shape;439;gb0c9131a2c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b0c9131a2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47" name="Google Shape;447;gb0c9131a2c_0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b0c9131a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55" name="Google Shape;455;gb0c9131a2c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f6d8d4781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f6d8d4781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0c9131a2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63" name="Google Shape;463;gb0c9131a2c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b0c9131a2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72" name="Google Shape;472;gb0c9131a2c_0_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b0c9131a2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80" name="Google Shape;480;gb0c9131a2c_0_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b0c9131a2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488" name="Google Shape;488;gb0c9131a2c_0_1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f6d8d4781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511" name="Google Shape;511;gaf6d8d4781_0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f6d8d478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26" name="Google Shape;126;gaf6d8d4781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f6d8d4781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35" name="Google Shape;135;gaf6d8d4781_0_4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f6d8d478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44" name="Google Shape;144;gaf6d8d4781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af6d8d4781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54" name="Google Shape;154;gaf6d8d4781_0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f6d8d4781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1- WHICH KPIS, HOW DO WE CONNECT THE DATABASE, HOW MANY DATABASES WE HAVE?</a:t>
            </a:r>
            <a:endParaRPr/>
          </a:p>
          <a:p>
            <a:pPr indent="0" lvl="0" marL="0" rtl="0" algn="l">
              <a:spcBef>
                <a:spcPts val="0"/>
              </a:spcBef>
              <a:spcAft>
                <a:spcPts val="0"/>
              </a:spcAft>
              <a:buNone/>
            </a:pPr>
            <a:r>
              <a:rPr lang="pt-BR"/>
              <a:t>2- TRAFFIC, REVENUE, SALES?</a:t>
            </a:r>
            <a:endParaRPr/>
          </a:p>
          <a:p>
            <a:pPr indent="0" lvl="0" marL="0" rtl="0" algn="l">
              <a:spcBef>
                <a:spcPts val="0"/>
              </a:spcBef>
              <a:spcAft>
                <a:spcPts val="0"/>
              </a:spcAft>
              <a:buNone/>
            </a:pPr>
            <a:r>
              <a:rPr lang="pt-BR"/>
              <a:t>3- WEEKLY, MONTHLY?</a:t>
            </a:r>
            <a:endParaRPr/>
          </a:p>
          <a:p>
            <a:pPr indent="0" lvl="0" marL="0" rtl="0" algn="l">
              <a:spcBef>
                <a:spcPts val="0"/>
              </a:spcBef>
              <a:spcAft>
                <a:spcPts val="0"/>
              </a:spcAft>
              <a:buNone/>
            </a:pPr>
            <a:r>
              <a:rPr lang="pt-BR"/>
              <a:t>4- ERP SYSTEMS, GOOGLE ANALYTICS, ONLINE SYSTEMS?</a:t>
            </a:r>
            <a:endParaRPr/>
          </a:p>
          <a:p>
            <a:pPr indent="0" lvl="0" marL="0" rtl="0" algn="l">
              <a:spcBef>
                <a:spcPts val="0"/>
              </a:spcBef>
              <a:spcAft>
                <a:spcPts val="0"/>
              </a:spcAft>
              <a:buNone/>
            </a:pPr>
            <a:r>
              <a:rPr lang="pt-BR"/>
              <a:t>5- AFTER TWO WEEKS, 1 MONTH?</a:t>
            </a:r>
            <a:endParaRPr/>
          </a:p>
          <a:p>
            <a:pPr indent="0" lvl="0" marL="0" rtl="0" algn="l">
              <a:spcBef>
                <a:spcPts val="0"/>
              </a:spcBef>
              <a:spcAft>
                <a:spcPts val="0"/>
              </a:spcAft>
              <a:buNone/>
            </a:pPr>
            <a:r>
              <a:rPr lang="pt-BR"/>
              <a:t>6- POWER BI, TABLEAU, EXCEL? </a:t>
            </a:r>
            <a:endParaRPr/>
          </a:p>
        </p:txBody>
      </p:sp>
      <p:sp>
        <p:nvSpPr>
          <p:cNvPr id="162" name="Google Shape;162;gaf6d8d4781_0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ocus Master - 13">
  <p:cSld name="Crocus Master - 13">
    <p:spTree>
      <p:nvGrpSpPr>
        <p:cNvPr id="50" name="Shape 50"/>
        <p:cNvGrpSpPr/>
        <p:nvPr/>
      </p:nvGrpSpPr>
      <p:grpSpPr>
        <a:xfrm>
          <a:off x="0" y="0"/>
          <a:ext cx="0" cy="0"/>
          <a:chOff x="0" y="0"/>
          <a:chExt cx="0" cy="0"/>
        </a:xfrm>
      </p:grpSpPr>
      <p:grpSp>
        <p:nvGrpSpPr>
          <p:cNvPr id="51" name="Google Shape;51;p13"/>
          <p:cNvGrpSpPr/>
          <p:nvPr/>
        </p:nvGrpSpPr>
        <p:grpSpPr>
          <a:xfrm rot="10800000">
            <a:off x="-1" y="4436335"/>
            <a:ext cx="9144001" cy="385388"/>
            <a:chOff x="1" y="4291088"/>
            <a:chExt cx="9144001" cy="513850"/>
          </a:xfrm>
        </p:grpSpPr>
        <p:pic>
          <p:nvPicPr>
            <p:cNvPr id="52" name="Google Shape;52;p13"/>
            <p:cNvPicPr preferRelativeResize="0"/>
            <p:nvPr/>
          </p:nvPicPr>
          <p:blipFill rotWithShape="1">
            <a:blip r:embed="rId2">
              <a:alphaModFix/>
            </a:blip>
            <a:srcRect b="0" l="0" r="0" t="0"/>
            <a:stretch/>
          </p:blipFill>
          <p:spPr>
            <a:xfrm>
              <a:off x="1" y="4291088"/>
              <a:ext cx="9144001" cy="513850"/>
            </a:xfrm>
            <a:prstGeom prst="rect">
              <a:avLst/>
            </a:prstGeom>
            <a:noFill/>
            <a:ln>
              <a:noFill/>
            </a:ln>
          </p:spPr>
        </p:pic>
        <p:sp>
          <p:nvSpPr>
            <p:cNvPr id="53" name="Google Shape;53;p13"/>
            <p:cNvSpPr/>
            <p:nvPr/>
          </p:nvSpPr>
          <p:spPr>
            <a:xfrm>
              <a:off x="1" y="4291088"/>
              <a:ext cx="9143995" cy="441325"/>
            </a:xfrm>
            <a:custGeom>
              <a:rect b="b" l="l" r="r" t="t"/>
              <a:pathLst>
                <a:path extrusionOk="0" h="148" w="2704">
                  <a:moveTo>
                    <a:pt x="0" y="0"/>
                  </a:moveTo>
                  <a:cubicBezTo>
                    <a:pt x="2704" y="0"/>
                    <a:pt x="2704" y="0"/>
                    <a:pt x="2704" y="0"/>
                  </a:cubicBezTo>
                  <a:cubicBezTo>
                    <a:pt x="2704" y="18"/>
                    <a:pt x="2704" y="18"/>
                    <a:pt x="2704" y="18"/>
                  </a:cubicBezTo>
                  <a:cubicBezTo>
                    <a:pt x="2704" y="57"/>
                    <a:pt x="2704" y="90"/>
                    <a:pt x="2704" y="113"/>
                  </a:cubicBezTo>
                  <a:cubicBezTo>
                    <a:pt x="2700" y="116"/>
                    <a:pt x="2693" y="116"/>
                    <a:pt x="2688" y="118"/>
                  </a:cubicBezTo>
                  <a:cubicBezTo>
                    <a:pt x="2683" y="118"/>
                    <a:pt x="2678" y="119"/>
                    <a:pt x="2674" y="122"/>
                  </a:cubicBezTo>
                  <a:cubicBezTo>
                    <a:pt x="2673" y="124"/>
                    <a:pt x="2670" y="124"/>
                    <a:pt x="2669" y="124"/>
                  </a:cubicBezTo>
                  <a:cubicBezTo>
                    <a:pt x="2663" y="123"/>
                    <a:pt x="2658" y="122"/>
                    <a:pt x="2653" y="121"/>
                  </a:cubicBezTo>
                  <a:cubicBezTo>
                    <a:pt x="2651" y="120"/>
                    <a:pt x="2650" y="120"/>
                    <a:pt x="2649" y="120"/>
                  </a:cubicBezTo>
                  <a:cubicBezTo>
                    <a:pt x="2645" y="121"/>
                    <a:pt x="2641" y="122"/>
                    <a:pt x="2637" y="122"/>
                  </a:cubicBezTo>
                  <a:cubicBezTo>
                    <a:pt x="2632" y="127"/>
                    <a:pt x="2625" y="125"/>
                    <a:pt x="2620" y="131"/>
                  </a:cubicBezTo>
                  <a:cubicBezTo>
                    <a:pt x="2619" y="131"/>
                    <a:pt x="2617" y="131"/>
                    <a:pt x="2615" y="131"/>
                  </a:cubicBezTo>
                  <a:cubicBezTo>
                    <a:pt x="2613" y="131"/>
                    <a:pt x="2610" y="129"/>
                    <a:pt x="2610" y="127"/>
                  </a:cubicBezTo>
                  <a:cubicBezTo>
                    <a:pt x="2609" y="122"/>
                    <a:pt x="2606" y="120"/>
                    <a:pt x="2601" y="121"/>
                  </a:cubicBezTo>
                  <a:cubicBezTo>
                    <a:pt x="2601" y="121"/>
                    <a:pt x="2599" y="121"/>
                    <a:pt x="2599" y="121"/>
                  </a:cubicBezTo>
                  <a:cubicBezTo>
                    <a:pt x="2594" y="119"/>
                    <a:pt x="2588" y="119"/>
                    <a:pt x="2583" y="121"/>
                  </a:cubicBezTo>
                  <a:cubicBezTo>
                    <a:pt x="2580" y="122"/>
                    <a:pt x="2578" y="121"/>
                    <a:pt x="2576" y="120"/>
                  </a:cubicBezTo>
                  <a:cubicBezTo>
                    <a:pt x="2573" y="119"/>
                    <a:pt x="2571" y="118"/>
                    <a:pt x="2569" y="120"/>
                  </a:cubicBezTo>
                  <a:cubicBezTo>
                    <a:pt x="2566" y="122"/>
                    <a:pt x="2561" y="120"/>
                    <a:pt x="2560" y="124"/>
                  </a:cubicBezTo>
                  <a:cubicBezTo>
                    <a:pt x="2560" y="125"/>
                    <a:pt x="2559" y="125"/>
                    <a:pt x="2558" y="125"/>
                  </a:cubicBezTo>
                  <a:cubicBezTo>
                    <a:pt x="2555" y="124"/>
                    <a:pt x="2553" y="127"/>
                    <a:pt x="2550" y="128"/>
                  </a:cubicBezTo>
                  <a:cubicBezTo>
                    <a:pt x="2547" y="129"/>
                    <a:pt x="2542" y="130"/>
                    <a:pt x="2538" y="129"/>
                  </a:cubicBezTo>
                  <a:cubicBezTo>
                    <a:pt x="2531" y="127"/>
                    <a:pt x="2525" y="125"/>
                    <a:pt x="2517" y="125"/>
                  </a:cubicBezTo>
                  <a:cubicBezTo>
                    <a:pt x="2517" y="125"/>
                    <a:pt x="2517" y="125"/>
                    <a:pt x="2517" y="125"/>
                  </a:cubicBezTo>
                  <a:cubicBezTo>
                    <a:pt x="2517" y="124"/>
                    <a:pt x="2517" y="124"/>
                    <a:pt x="2517" y="124"/>
                  </a:cubicBezTo>
                  <a:cubicBezTo>
                    <a:pt x="2517" y="124"/>
                    <a:pt x="2517" y="124"/>
                    <a:pt x="2517" y="124"/>
                  </a:cubicBezTo>
                  <a:cubicBezTo>
                    <a:pt x="2517" y="125"/>
                    <a:pt x="2517" y="125"/>
                    <a:pt x="2517" y="125"/>
                  </a:cubicBezTo>
                  <a:cubicBezTo>
                    <a:pt x="2517" y="126"/>
                    <a:pt x="2517" y="126"/>
                    <a:pt x="2517" y="126"/>
                  </a:cubicBezTo>
                  <a:cubicBezTo>
                    <a:pt x="2517" y="127"/>
                    <a:pt x="2517" y="127"/>
                    <a:pt x="2517" y="128"/>
                  </a:cubicBezTo>
                  <a:cubicBezTo>
                    <a:pt x="2516" y="131"/>
                    <a:pt x="2515" y="132"/>
                    <a:pt x="2512" y="129"/>
                  </a:cubicBezTo>
                  <a:cubicBezTo>
                    <a:pt x="2511" y="129"/>
                    <a:pt x="2511" y="129"/>
                    <a:pt x="2510" y="129"/>
                  </a:cubicBezTo>
                  <a:cubicBezTo>
                    <a:pt x="2510" y="130"/>
                    <a:pt x="2509" y="131"/>
                    <a:pt x="2508" y="133"/>
                  </a:cubicBezTo>
                  <a:cubicBezTo>
                    <a:pt x="2507" y="132"/>
                    <a:pt x="2506" y="130"/>
                    <a:pt x="2505" y="130"/>
                  </a:cubicBezTo>
                  <a:cubicBezTo>
                    <a:pt x="2501" y="131"/>
                    <a:pt x="2497" y="128"/>
                    <a:pt x="2493" y="129"/>
                  </a:cubicBezTo>
                  <a:cubicBezTo>
                    <a:pt x="2491" y="130"/>
                    <a:pt x="2488" y="130"/>
                    <a:pt x="2485" y="131"/>
                  </a:cubicBezTo>
                  <a:cubicBezTo>
                    <a:pt x="2484" y="128"/>
                    <a:pt x="2483" y="124"/>
                    <a:pt x="2482" y="121"/>
                  </a:cubicBezTo>
                  <a:cubicBezTo>
                    <a:pt x="2480" y="121"/>
                    <a:pt x="2478" y="121"/>
                    <a:pt x="2476" y="121"/>
                  </a:cubicBezTo>
                  <a:cubicBezTo>
                    <a:pt x="2475" y="121"/>
                    <a:pt x="2475" y="117"/>
                    <a:pt x="2472" y="118"/>
                  </a:cubicBezTo>
                  <a:cubicBezTo>
                    <a:pt x="2472" y="121"/>
                    <a:pt x="2471" y="124"/>
                    <a:pt x="2470" y="128"/>
                  </a:cubicBezTo>
                  <a:cubicBezTo>
                    <a:pt x="2464" y="130"/>
                    <a:pt x="2458" y="132"/>
                    <a:pt x="2451" y="134"/>
                  </a:cubicBezTo>
                  <a:cubicBezTo>
                    <a:pt x="2449" y="133"/>
                    <a:pt x="2447" y="132"/>
                    <a:pt x="2445" y="131"/>
                  </a:cubicBezTo>
                  <a:cubicBezTo>
                    <a:pt x="2441" y="132"/>
                    <a:pt x="2438" y="133"/>
                    <a:pt x="2436" y="135"/>
                  </a:cubicBezTo>
                  <a:cubicBezTo>
                    <a:pt x="2431" y="140"/>
                    <a:pt x="2425" y="139"/>
                    <a:pt x="2420" y="137"/>
                  </a:cubicBezTo>
                  <a:cubicBezTo>
                    <a:pt x="2416" y="136"/>
                    <a:pt x="2412" y="135"/>
                    <a:pt x="2408" y="136"/>
                  </a:cubicBezTo>
                  <a:cubicBezTo>
                    <a:pt x="2405" y="136"/>
                    <a:pt x="2402" y="136"/>
                    <a:pt x="2399" y="136"/>
                  </a:cubicBezTo>
                  <a:cubicBezTo>
                    <a:pt x="2397" y="135"/>
                    <a:pt x="2394" y="134"/>
                    <a:pt x="2391" y="133"/>
                  </a:cubicBezTo>
                  <a:cubicBezTo>
                    <a:pt x="2389" y="133"/>
                    <a:pt x="2388" y="134"/>
                    <a:pt x="2386" y="136"/>
                  </a:cubicBezTo>
                  <a:cubicBezTo>
                    <a:pt x="2382" y="139"/>
                    <a:pt x="2379" y="140"/>
                    <a:pt x="2374" y="139"/>
                  </a:cubicBezTo>
                  <a:cubicBezTo>
                    <a:pt x="2373" y="139"/>
                    <a:pt x="2372" y="139"/>
                    <a:pt x="2371" y="139"/>
                  </a:cubicBezTo>
                  <a:cubicBezTo>
                    <a:pt x="2365" y="143"/>
                    <a:pt x="2360" y="138"/>
                    <a:pt x="2355" y="137"/>
                  </a:cubicBezTo>
                  <a:cubicBezTo>
                    <a:pt x="2354" y="133"/>
                    <a:pt x="2352" y="133"/>
                    <a:pt x="2350" y="133"/>
                  </a:cubicBezTo>
                  <a:cubicBezTo>
                    <a:pt x="2346" y="134"/>
                    <a:pt x="2343" y="134"/>
                    <a:pt x="2339" y="137"/>
                  </a:cubicBezTo>
                  <a:cubicBezTo>
                    <a:pt x="2335" y="139"/>
                    <a:pt x="2332" y="141"/>
                    <a:pt x="2328" y="144"/>
                  </a:cubicBezTo>
                  <a:cubicBezTo>
                    <a:pt x="2326" y="146"/>
                    <a:pt x="2325" y="148"/>
                    <a:pt x="2323" y="146"/>
                  </a:cubicBezTo>
                  <a:cubicBezTo>
                    <a:pt x="2318" y="141"/>
                    <a:pt x="2315" y="136"/>
                    <a:pt x="2312" y="131"/>
                  </a:cubicBezTo>
                  <a:cubicBezTo>
                    <a:pt x="2304" y="127"/>
                    <a:pt x="2298" y="129"/>
                    <a:pt x="2292" y="132"/>
                  </a:cubicBezTo>
                  <a:cubicBezTo>
                    <a:pt x="2288" y="131"/>
                    <a:pt x="2285" y="130"/>
                    <a:pt x="2282" y="129"/>
                  </a:cubicBezTo>
                  <a:cubicBezTo>
                    <a:pt x="2280" y="127"/>
                    <a:pt x="2278" y="124"/>
                    <a:pt x="2275" y="122"/>
                  </a:cubicBezTo>
                  <a:cubicBezTo>
                    <a:pt x="2274" y="121"/>
                    <a:pt x="2272" y="120"/>
                    <a:pt x="2271" y="120"/>
                  </a:cubicBezTo>
                  <a:cubicBezTo>
                    <a:pt x="2266" y="118"/>
                    <a:pt x="2261" y="116"/>
                    <a:pt x="2255" y="118"/>
                  </a:cubicBezTo>
                  <a:cubicBezTo>
                    <a:pt x="2253" y="118"/>
                    <a:pt x="2251" y="118"/>
                    <a:pt x="2250" y="118"/>
                  </a:cubicBezTo>
                  <a:cubicBezTo>
                    <a:pt x="2249" y="116"/>
                    <a:pt x="2248" y="115"/>
                    <a:pt x="2247" y="114"/>
                  </a:cubicBezTo>
                  <a:cubicBezTo>
                    <a:pt x="2244" y="109"/>
                    <a:pt x="2241" y="104"/>
                    <a:pt x="2234" y="103"/>
                  </a:cubicBezTo>
                  <a:cubicBezTo>
                    <a:pt x="2233" y="103"/>
                    <a:pt x="2231" y="102"/>
                    <a:pt x="2230" y="101"/>
                  </a:cubicBezTo>
                  <a:cubicBezTo>
                    <a:pt x="2228" y="99"/>
                    <a:pt x="2225" y="96"/>
                    <a:pt x="2222" y="94"/>
                  </a:cubicBezTo>
                  <a:cubicBezTo>
                    <a:pt x="2221" y="93"/>
                    <a:pt x="2217" y="93"/>
                    <a:pt x="2215" y="92"/>
                  </a:cubicBezTo>
                  <a:cubicBezTo>
                    <a:pt x="2212" y="90"/>
                    <a:pt x="2212" y="86"/>
                    <a:pt x="2210" y="84"/>
                  </a:cubicBezTo>
                  <a:cubicBezTo>
                    <a:pt x="2203" y="82"/>
                    <a:pt x="2195" y="80"/>
                    <a:pt x="2188" y="77"/>
                  </a:cubicBezTo>
                  <a:cubicBezTo>
                    <a:pt x="2186" y="77"/>
                    <a:pt x="2185" y="76"/>
                    <a:pt x="2184" y="75"/>
                  </a:cubicBezTo>
                  <a:cubicBezTo>
                    <a:pt x="2178" y="72"/>
                    <a:pt x="2173" y="72"/>
                    <a:pt x="2167" y="71"/>
                  </a:cubicBezTo>
                  <a:cubicBezTo>
                    <a:pt x="2164" y="70"/>
                    <a:pt x="2163" y="72"/>
                    <a:pt x="2162" y="74"/>
                  </a:cubicBezTo>
                  <a:cubicBezTo>
                    <a:pt x="2160" y="73"/>
                    <a:pt x="2160" y="72"/>
                    <a:pt x="2159" y="72"/>
                  </a:cubicBezTo>
                  <a:cubicBezTo>
                    <a:pt x="2153" y="69"/>
                    <a:pt x="2147" y="67"/>
                    <a:pt x="2141" y="64"/>
                  </a:cubicBezTo>
                  <a:cubicBezTo>
                    <a:pt x="2140" y="63"/>
                    <a:pt x="2138" y="63"/>
                    <a:pt x="2137" y="64"/>
                  </a:cubicBezTo>
                  <a:cubicBezTo>
                    <a:pt x="2131" y="67"/>
                    <a:pt x="2125" y="65"/>
                    <a:pt x="2120" y="64"/>
                  </a:cubicBezTo>
                  <a:cubicBezTo>
                    <a:pt x="2116" y="64"/>
                    <a:pt x="2112" y="64"/>
                    <a:pt x="2108" y="64"/>
                  </a:cubicBezTo>
                  <a:cubicBezTo>
                    <a:pt x="2103" y="65"/>
                    <a:pt x="2098" y="67"/>
                    <a:pt x="2092" y="66"/>
                  </a:cubicBezTo>
                  <a:cubicBezTo>
                    <a:pt x="2085" y="66"/>
                    <a:pt x="2078" y="67"/>
                    <a:pt x="2071" y="69"/>
                  </a:cubicBezTo>
                  <a:cubicBezTo>
                    <a:pt x="2063" y="71"/>
                    <a:pt x="2056" y="72"/>
                    <a:pt x="2048" y="68"/>
                  </a:cubicBezTo>
                  <a:cubicBezTo>
                    <a:pt x="2046" y="68"/>
                    <a:pt x="2045" y="68"/>
                    <a:pt x="2044" y="67"/>
                  </a:cubicBezTo>
                  <a:cubicBezTo>
                    <a:pt x="2039" y="64"/>
                    <a:pt x="2034" y="64"/>
                    <a:pt x="2028" y="65"/>
                  </a:cubicBezTo>
                  <a:cubicBezTo>
                    <a:pt x="2023" y="65"/>
                    <a:pt x="2018" y="65"/>
                    <a:pt x="2013" y="63"/>
                  </a:cubicBezTo>
                  <a:cubicBezTo>
                    <a:pt x="2012" y="63"/>
                    <a:pt x="2011" y="63"/>
                    <a:pt x="2010" y="64"/>
                  </a:cubicBezTo>
                  <a:cubicBezTo>
                    <a:pt x="2008" y="64"/>
                    <a:pt x="2007" y="65"/>
                    <a:pt x="2006" y="65"/>
                  </a:cubicBezTo>
                  <a:cubicBezTo>
                    <a:pt x="2005" y="64"/>
                    <a:pt x="2004" y="64"/>
                    <a:pt x="2004" y="64"/>
                  </a:cubicBezTo>
                  <a:cubicBezTo>
                    <a:pt x="2000" y="59"/>
                    <a:pt x="1995" y="57"/>
                    <a:pt x="1989" y="57"/>
                  </a:cubicBezTo>
                  <a:cubicBezTo>
                    <a:pt x="1977" y="57"/>
                    <a:pt x="1966" y="56"/>
                    <a:pt x="1954" y="55"/>
                  </a:cubicBezTo>
                  <a:cubicBezTo>
                    <a:pt x="1954" y="53"/>
                    <a:pt x="1954" y="52"/>
                    <a:pt x="1954" y="50"/>
                  </a:cubicBezTo>
                  <a:cubicBezTo>
                    <a:pt x="1953" y="50"/>
                    <a:pt x="1953" y="50"/>
                    <a:pt x="1953" y="50"/>
                  </a:cubicBezTo>
                  <a:cubicBezTo>
                    <a:pt x="1953" y="52"/>
                    <a:pt x="1954" y="54"/>
                    <a:pt x="1954" y="55"/>
                  </a:cubicBezTo>
                  <a:cubicBezTo>
                    <a:pt x="1953" y="55"/>
                    <a:pt x="1953" y="56"/>
                    <a:pt x="1952" y="56"/>
                  </a:cubicBezTo>
                  <a:cubicBezTo>
                    <a:pt x="1941" y="57"/>
                    <a:pt x="1931" y="58"/>
                    <a:pt x="1920" y="55"/>
                  </a:cubicBezTo>
                  <a:cubicBezTo>
                    <a:pt x="1916" y="53"/>
                    <a:pt x="1911" y="52"/>
                    <a:pt x="1907" y="51"/>
                  </a:cubicBezTo>
                  <a:cubicBezTo>
                    <a:pt x="1905" y="51"/>
                    <a:pt x="1904" y="50"/>
                    <a:pt x="1902" y="51"/>
                  </a:cubicBezTo>
                  <a:cubicBezTo>
                    <a:pt x="1898" y="52"/>
                    <a:pt x="1894" y="54"/>
                    <a:pt x="1890" y="53"/>
                  </a:cubicBezTo>
                  <a:cubicBezTo>
                    <a:pt x="1886" y="57"/>
                    <a:pt x="1881" y="55"/>
                    <a:pt x="1877" y="53"/>
                  </a:cubicBezTo>
                  <a:cubicBezTo>
                    <a:pt x="1876" y="52"/>
                    <a:pt x="1875" y="52"/>
                    <a:pt x="1873" y="52"/>
                  </a:cubicBezTo>
                  <a:cubicBezTo>
                    <a:pt x="1872" y="56"/>
                    <a:pt x="1870" y="61"/>
                    <a:pt x="1869" y="66"/>
                  </a:cubicBezTo>
                  <a:cubicBezTo>
                    <a:pt x="1868" y="66"/>
                    <a:pt x="1867" y="67"/>
                    <a:pt x="1866" y="67"/>
                  </a:cubicBezTo>
                  <a:cubicBezTo>
                    <a:pt x="1862" y="66"/>
                    <a:pt x="1857" y="66"/>
                    <a:pt x="1853" y="65"/>
                  </a:cubicBezTo>
                  <a:cubicBezTo>
                    <a:pt x="1851" y="67"/>
                    <a:pt x="1850" y="70"/>
                    <a:pt x="1849" y="70"/>
                  </a:cubicBezTo>
                  <a:cubicBezTo>
                    <a:pt x="1846" y="71"/>
                    <a:pt x="1844" y="73"/>
                    <a:pt x="1840" y="74"/>
                  </a:cubicBezTo>
                  <a:cubicBezTo>
                    <a:pt x="1839" y="72"/>
                    <a:pt x="1837" y="70"/>
                    <a:pt x="1836" y="68"/>
                  </a:cubicBezTo>
                  <a:cubicBezTo>
                    <a:pt x="1834" y="68"/>
                    <a:pt x="1832" y="69"/>
                    <a:pt x="1831" y="69"/>
                  </a:cubicBezTo>
                  <a:cubicBezTo>
                    <a:pt x="1827" y="69"/>
                    <a:pt x="1824" y="68"/>
                    <a:pt x="1820" y="67"/>
                  </a:cubicBezTo>
                  <a:cubicBezTo>
                    <a:pt x="1817" y="66"/>
                    <a:pt x="1814" y="69"/>
                    <a:pt x="1810" y="68"/>
                  </a:cubicBezTo>
                  <a:cubicBezTo>
                    <a:pt x="1804" y="65"/>
                    <a:pt x="1798" y="66"/>
                    <a:pt x="1792" y="67"/>
                  </a:cubicBezTo>
                  <a:cubicBezTo>
                    <a:pt x="1790" y="68"/>
                    <a:pt x="1788" y="69"/>
                    <a:pt x="1785" y="67"/>
                  </a:cubicBezTo>
                  <a:cubicBezTo>
                    <a:pt x="1783" y="65"/>
                    <a:pt x="1781" y="65"/>
                    <a:pt x="1779" y="67"/>
                  </a:cubicBezTo>
                  <a:cubicBezTo>
                    <a:pt x="1777" y="67"/>
                    <a:pt x="1775" y="68"/>
                    <a:pt x="1774" y="68"/>
                  </a:cubicBezTo>
                  <a:cubicBezTo>
                    <a:pt x="1771" y="68"/>
                    <a:pt x="1768" y="68"/>
                    <a:pt x="1765" y="68"/>
                  </a:cubicBezTo>
                  <a:cubicBezTo>
                    <a:pt x="1762" y="69"/>
                    <a:pt x="1760" y="69"/>
                    <a:pt x="1757" y="68"/>
                  </a:cubicBezTo>
                  <a:cubicBezTo>
                    <a:pt x="1754" y="66"/>
                    <a:pt x="1752" y="67"/>
                    <a:pt x="1749" y="70"/>
                  </a:cubicBezTo>
                  <a:cubicBezTo>
                    <a:pt x="1744" y="77"/>
                    <a:pt x="1736" y="78"/>
                    <a:pt x="1728" y="77"/>
                  </a:cubicBezTo>
                  <a:cubicBezTo>
                    <a:pt x="1722" y="76"/>
                    <a:pt x="1715" y="74"/>
                    <a:pt x="1708" y="78"/>
                  </a:cubicBezTo>
                  <a:cubicBezTo>
                    <a:pt x="1705" y="80"/>
                    <a:pt x="1701" y="80"/>
                    <a:pt x="1698" y="79"/>
                  </a:cubicBezTo>
                  <a:cubicBezTo>
                    <a:pt x="1696" y="79"/>
                    <a:pt x="1694" y="78"/>
                    <a:pt x="1692" y="79"/>
                  </a:cubicBezTo>
                  <a:cubicBezTo>
                    <a:pt x="1689" y="82"/>
                    <a:pt x="1685" y="79"/>
                    <a:pt x="1682" y="81"/>
                  </a:cubicBezTo>
                  <a:cubicBezTo>
                    <a:pt x="1679" y="85"/>
                    <a:pt x="1676" y="82"/>
                    <a:pt x="1673" y="82"/>
                  </a:cubicBezTo>
                  <a:cubicBezTo>
                    <a:pt x="1671" y="81"/>
                    <a:pt x="1670" y="82"/>
                    <a:pt x="1668" y="83"/>
                  </a:cubicBezTo>
                  <a:cubicBezTo>
                    <a:pt x="1666" y="84"/>
                    <a:pt x="1663" y="83"/>
                    <a:pt x="1661" y="82"/>
                  </a:cubicBezTo>
                  <a:cubicBezTo>
                    <a:pt x="1660" y="81"/>
                    <a:pt x="1658" y="81"/>
                    <a:pt x="1657" y="80"/>
                  </a:cubicBezTo>
                  <a:cubicBezTo>
                    <a:pt x="1650" y="81"/>
                    <a:pt x="1643" y="83"/>
                    <a:pt x="1636" y="84"/>
                  </a:cubicBezTo>
                  <a:cubicBezTo>
                    <a:pt x="1633" y="85"/>
                    <a:pt x="1630" y="85"/>
                    <a:pt x="1628" y="84"/>
                  </a:cubicBezTo>
                  <a:cubicBezTo>
                    <a:pt x="1621" y="80"/>
                    <a:pt x="1615" y="80"/>
                    <a:pt x="1608" y="81"/>
                  </a:cubicBezTo>
                  <a:cubicBezTo>
                    <a:pt x="1605" y="84"/>
                    <a:pt x="1603" y="88"/>
                    <a:pt x="1598" y="87"/>
                  </a:cubicBezTo>
                  <a:cubicBezTo>
                    <a:pt x="1594" y="90"/>
                    <a:pt x="1590" y="88"/>
                    <a:pt x="1586" y="86"/>
                  </a:cubicBezTo>
                  <a:cubicBezTo>
                    <a:pt x="1581" y="84"/>
                    <a:pt x="1575" y="83"/>
                    <a:pt x="1570" y="81"/>
                  </a:cubicBezTo>
                  <a:cubicBezTo>
                    <a:pt x="1567" y="80"/>
                    <a:pt x="1565" y="79"/>
                    <a:pt x="1562" y="82"/>
                  </a:cubicBezTo>
                  <a:cubicBezTo>
                    <a:pt x="1561" y="82"/>
                    <a:pt x="1559" y="82"/>
                    <a:pt x="1559" y="82"/>
                  </a:cubicBezTo>
                  <a:cubicBezTo>
                    <a:pt x="1555" y="80"/>
                    <a:pt x="1554" y="76"/>
                    <a:pt x="1549" y="75"/>
                  </a:cubicBezTo>
                  <a:cubicBezTo>
                    <a:pt x="1549" y="78"/>
                    <a:pt x="1550" y="81"/>
                    <a:pt x="1548" y="83"/>
                  </a:cubicBezTo>
                  <a:cubicBezTo>
                    <a:pt x="1546" y="86"/>
                    <a:pt x="1542" y="86"/>
                    <a:pt x="1540" y="85"/>
                  </a:cubicBezTo>
                  <a:cubicBezTo>
                    <a:pt x="1536" y="83"/>
                    <a:pt x="1532" y="84"/>
                    <a:pt x="1528" y="84"/>
                  </a:cubicBezTo>
                  <a:cubicBezTo>
                    <a:pt x="1524" y="84"/>
                    <a:pt x="1520" y="83"/>
                    <a:pt x="1516" y="85"/>
                  </a:cubicBezTo>
                  <a:cubicBezTo>
                    <a:pt x="1516" y="85"/>
                    <a:pt x="1514" y="85"/>
                    <a:pt x="1513" y="85"/>
                  </a:cubicBezTo>
                  <a:cubicBezTo>
                    <a:pt x="1511" y="84"/>
                    <a:pt x="1508" y="83"/>
                    <a:pt x="1506" y="83"/>
                  </a:cubicBezTo>
                  <a:cubicBezTo>
                    <a:pt x="1502" y="83"/>
                    <a:pt x="1499" y="82"/>
                    <a:pt x="1496" y="81"/>
                  </a:cubicBezTo>
                  <a:cubicBezTo>
                    <a:pt x="1489" y="78"/>
                    <a:pt x="1483" y="76"/>
                    <a:pt x="1475" y="79"/>
                  </a:cubicBezTo>
                  <a:cubicBezTo>
                    <a:pt x="1471" y="78"/>
                    <a:pt x="1467" y="78"/>
                    <a:pt x="1464" y="81"/>
                  </a:cubicBezTo>
                  <a:cubicBezTo>
                    <a:pt x="1462" y="82"/>
                    <a:pt x="1459" y="82"/>
                    <a:pt x="1456" y="82"/>
                  </a:cubicBezTo>
                  <a:cubicBezTo>
                    <a:pt x="1454" y="82"/>
                    <a:pt x="1452" y="82"/>
                    <a:pt x="1450" y="82"/>
                  </a:cubicBezTo>
                  <a:cubicBezTo>
                    <a:pt x="1443" y="81"/>
                    <a:pt x="1437" y="82"/>
                    <a:pt x="1431" y="80"/>
                  </a:cubicBezTo>
                  <a:cubicBezTo>
                    <a:pt x="1427" y="79"/>
                    <a:pt x="1424" y="80"/>
                    <a:pt x="1421" y="80"/>
                  </a:cubicBezTo>
                  <a:cubicBezTo>
                    <a:pt x="1415" y="82"/>
                    <a:pt x="1408" y="80"/>
                    <a:pt x="1402" y="78"/>
                  </a:cubicBezTo>
                  <a:cubicBezTo>
                    <a:pt x="1394" y="77"/>
                    <a:pt x="1385" y="78"/>
                    <a:pt x="1377" y="80"/>
                  </a:cubicBezTo>
                  <a:cubicBezTo>
                    <a:pt x="1373" y="81"/>
                    <a:pt x="1371" y="82"/>
                    <a:pt x="1368" y="82"/>
                  </a:cubicBezTo>
                  <a:cubicBezTo>
                    <a:pt x="1366" y="81"/>
                    <a:pt x="1364" y="82"/>
                    <a:pt x="1363" y="82"/>
                  </a:cubicBezTo>
                  <a:cubicBezTo>
                    <a:pt x="1357" y="84"/>
                    <a:pt x="1351" y="87"/>
                    <a:pt x="1345" y="87"/>
                  </a:cubicBezTo>
                  <a:cubicBezTo>
                    <a:pt x="1342" y="91"/>
                    <a:pt x="1339" y="87"/>
                    <a:pt x="1336" y="88"/>
                  </a:cubicBezTo>
                  <a:cubicBezTo>
                    <a:pt x="1333" y="90"/>
                    <a:pt x="1330" y="90"/>
                    <a:pt x="1326" y="88"/>
                  </a:cubicBezTo>
                  <a:cubicBezTo>
                    <a:pt x="1322" y="87"/>
                    <a:pt x="1319" y="88"/>
                    <a:pt x="1316" y="91"/>
                  </a:cubicBezTo>
                  <a:cubicBezTo>
                    <a:pt x="1315" y="93"/>
                    <a:pt x="1314" y="94"/>
                    <a:pt x="1312" y="94"/>
                  </a:cubicBezTo>
                  <a:cubicBezTo>
                    <a:pt x="1310" y="95"/>
                    <a:pt x="1307" y="96"/>
                    <a:pt x="1304" y="96"/>
                  </a:cubicBezTo>
                  <a:cubicBezTo>
                    <a:pt x="1301" y="95"/>
                    <a:pt x="1299" y="98"/>
                    <a:pt x="1296" y="99"/>
                  </a:cubicBezTo>
                  <a:cubicBezTo>
                    <a:pt x="1295" y="99"/>
                    <a:pt x="1293" y="99"/>
                    <a:pt x="1292" y="99"/>
                  </a:cubicBezTo>
                  <a:cubicBezTo>
                    <a:pt x="1290" y="98"/>
                    <a:pt x="1289" y="99"/>
                    <a:pt x="1287" y="100"/>
                  </a:cubicBezTo>
                  <a:cubicBezTo>
                    <a:pt x="1286" y="101"/>
                    <a:pt x="1284" y="101"/>
                    <a:pt x="1282" y="101"/>
                  </a:cubicBezTo>
                  <a:cubicBezTo>
                    <a:pt x="1277" y="101"/>
                    <a:pt x="1274" y="102"/>
                    <a:pt x="1272" y="105"/>
                  </a:cubicBezTo>
                  <a:cubicBezTo>
                    <a:pt x="1265" y="104"/>
                    <a:pt x="1260" y="102"/>
                    <a:pt x="1255" y="102"/>
                  </a:cubicBezTo>
                  <a:cubicBezTo>
                    <a:pt x="1250" y="101"/>
                    <a:pt x="1246" y="99"/>
                    <a:pt x="1242" y="101"/>
                  </a:cubicBezTo>
                  <a:cubicBezTo>
                    <a:pt x="1241" y="101"/>
                    <a:pt x="1238" y="99"/>
                    <a:pt x="1237" y="98"/>
                  </a:cubicBezTo>
                  <a:cubicBezTo>
                    <a:pt x="1235" y="95"/>
                    <a:pt x="1231" y="94"/>
                    <a:pt x="1228" y="95"/>
                  </a:cubicBezTo>
                  <a:cubicBezTo>
                    <a:pt x="1223" y="97"/>
                    <a:pt x="1219" y="97"/>
                    <a:pt x="1214" y="95"/>
                  </a:cubicBezTo>
                  <a:cubicBezTo>
                    <a:pt x="1211" y="94"/>
                    <a:pt x="1208" y="94"/>
                    <a:pt x="1205" y="93"/>
                  </a:cubicBezTo>
                  <a:cubicBezTo>
                    <a:pt x="1204" y="93"/>
                    <a:pt x="1204" y="93"/>
                    <a:pt x="1202" y="93"/>
                  </a:cubicBezTo>
                  <a:cubicBezTo>
                    <a:pt x="1202" y="95"/>
                    <a:pt x="1202" y="97"/>
                    <a:pt x="1202" y="99"/>
                  </a:cubicBezTo>
                  <a:cubicBezTo>
                    <a:pt x="1200" y="99"/>
                    <a:pt x="1198" y="100"/>
                    <a:pt x="1196" y="100"/>
                  </a:cubicBezTo>
                  <a:cubicBezTo>
                    <a:pt x="1194" y="99"/>
                    <a:pt x="1192" y="97"/>
                    <a:pt x="1191" y="95"/>
                  </a:cubicBezTo>
                  <a:cubicBezTo>
                    <a:pt x="1188" y="97"/>
                    <a:pt x="1186" y="100"/>
                    <a:pt x="1183" y="99"/>
                  </a:cubicBezTo>
                  <a:cubicBezTo>
                    <a:pt x="1178" y="102"/>
                    <a:pt x="1172" y="102"/>
                    <a:pt x="1167" y="108"/>
                  </a:cubicBezTo>
                  <a:cubicBezTo>
                    <a:pt x="1165" y="109"/>
                    <a:pt x="1163" y="111"/>
                    <a:pt x="1160" y="110"/>
                  </a:cubicBezTo>
                  <a:cubicBezTo>
                    <a:pt x="1155" y="109"/>
                    <a:pt x="1151" y="111"/>
                    <a:pt x="1146" y="112"/>
                  </a:cubicBezTo>
                  <a:cubicBezTo>
                    <a:pt x="1142" y="114"/>
                    <a:pt x="1138" y="115"/>
                    <a:pt x="1134" y="115"/>
                  </a:cubicBezTo>
                  <a:cubicBezTo>
                    <a:pt x="1131" y="114"/>
                    <a:pt x="1127" y="114"/>
                    <a:pt x="1124" y="113"/>
                  </a:cubicBezTo>
                  <a:cubicBezTo>
                    <a:pt x="1120" y="113"/>
                    <a:pt x="1117" y="112"/>
                    <a:pt x="1114" y="114"/>
                  </a:cubicBezTo>
                  <a:cubicBezTo>
                    <a:pt x="1110" y="116"/>
                    <a:pt x="1106" y="116"/>
                    <a:pt x="1103" y="116"/>
                  </a:cubicBezTo>
                  <a:cubicBezTo>
                    <a:pt x="1099" y="115"/>
                    <a:pt x="1096" y="115"/>
                    <a:pt x="1093" y="116"/>
                  </a:cubicBezTo>
                  <a:cubicBezTo>
                    <a:pt x="1083" y="118"/>
                    <a:pt x="1073" y="116"/>
                    <a:pt x="1064" y="112"/>
                  </a:cubicBezTo>
                  <a:cubicBezTo>
                    <a:pt x="1058" y="109"/>
                    <a:pt x="1051" y="105"/>
                    <a:pt x="1045" y="101"/>
                  </a:cubicBezTo>
                  <a:cubicBezTo>
                    <a:pt x="1042" y="100"/>
                    <a:pt x="1039" y="98"/>
                    <a:pt x="1035" y="96"/>
                  </a:cubicBezTo>
                  <a:cubicBezTo>
                    <a:pt x="1032" y="95"/>
                    <a:pt x="1028" y="94"/>
                    <a:pt x="1024" y="97"/>
                  </a:cubicBezTo>
                  <a:cubicBezTo>
                    <a:pt x="1024" y="98"/>
                    <a:pt x="1023" y="98"/>
                    <a:pt x="1022" y="97"/>
                  </a:cubicBezTo>
                  <a:cubicBezTo>
                    <a:pt x="1020" y="96"/>
                    <a:pt x="1018" y="97"/>
                    <a:pt x="1016" y="99"/>
                  </a:cubicBezTo>
                  <a:cubicBezTo>
                    <a:pt x="1012" y="101"/>
                    <a:pt x="1007" y="102"/>
                    <a:pt x="1002" y="101"/>
                  </a:cubicBezTo>
                  <a:cubicBezTo>
                    <a:pt x="998" y="101"/>
                    <a:pt x="995" y="103"/>
                    <a:pt x="991" y="100"/>
                  </a:cubicBezTo>
                  <a:cubicBezTo>
                    <a:pt x="986" y="102"/>
                    <a:pt x="982" y="102"/>
                    <a:pt x="977" y="101"/>
                  </a:cubicBezTo>
                  <a:cubicBezTo>
                    <a:pt x="973" y="105"/>
                    <a:pt x="968" y="102"/>
                    <a:pt x="963" y="102"/>
                  </a:cubicBezTo>
                  <a:cubicBezTo>
                    <a:pt x="960" y="103"/>
                    <a:pt x="957" y="105"/>
                    <a:pt x="955" y="101"/>
                  </a:cubicBezTo>
                  <a:cubicBezTo>
                    <a:pt x="954" y="101"/>
                    <a:pt x="952" y="101"/>
                    <a:pt x="951" y="101"/>
                  </a:cubicBezTo>
                  <a:cubicBezTo>
                    <a:pt x="949" y="102"/>
                    <a:pt x="947" y="102"/>
                    <a:pt x="944" y="103"/>
                  </a:cubicBezTo>
                  <a:cubicBezTo>
                    <a:pt x="934" y="96"/>
                    <a:pt x="922" y="95"/>
                    <a:pt x="912" y="91"/>
                  </a:cubicBezTo>
                  <a:cubicBezTo>
                    <a:pt x="910" y="92"/>
                    <a:pt x="909" y="93"/>
                    <a:pt x="907" y="95"/>
                  </a:cubicBezTo>
                  <a:cubicBezTo>
                    <a:pt x="904" y="94"/>
                    <a:pt x="901" y="94"/>
                    <a:pt x="898" y="93"/>
                  </a:cubicBezTo>
                  <a:cubicBezTo>
                    <a:pt x="895" y="93"/>
                    <a:pt x="892" y="92"/>
                    <a:pt x="890" y="88"/>
                  </a:cubicBezTo>
                  <a:cubicBezTo>
                    <a:pt x="889" y="86"/>
                    <a:pt x="885" y="84"/>
                    <a:pt x="882" y="84"/>
                  </a:cubicBezTo>
                  <a:cubicBezTo>
                    <a:pt x="878" y="86"/>
                    <a:pt x="875" y="90"/>
                    <a:pt x="873" y="94"/>
                  </a:cubicBezTo>
                  <a:cubicBezTo>
                    <a:pt x="866" y="95"/>
                    <a:pt x="860" y="96"/>
                    <a:pt x="853" y="94"/>
                  </a:cubicBezTo>
                  <a:cubicBezTo>
                    <a:pt x="851" y="95"/>
                    <a:pt x="848" y="97"/>
                    <a:pt x="845" y="100"/>
                  </a:cubicBezTo>
                  <a:cubicBezTo>
                    <a:pt x="845" y="100"/>
                    <a:pt x="845" y="101"/>
                    <a:pt x="845" y="102"/>
                  </a:cubicBezTo>
                  <a:cubicBezTo>
                    <a:pt x="845" y="103"/>
                    <a:pt x="845" y="105"/>
                    <a:pt x="845" y="105"/>
                  </a:cubicBezTo>
                  <a:cubicBezTo>
                    <a:pt x="843" y="106"/>
                    <a:pt x="842" y="105"/>
                    <a:pt x="842" y="103"/>
                  </a:cubicBezTo>
                  <a:cubicBezTo>
                    <a:pt x="841" y="101"/>
                    <a:pt x="838" y="101"/>
                    <a:pt x="837" y="102"/>
                  </a:cubicBezTo>
                  <a:cubicBezTo>
                    <a:pt x="836" y="105"/>
                    <a:pt x="839" y="108"/>
                    <a:pt x="835" y="110"/>
                  </a:cubicBezTo>
                  <a:cubicBezTo>
                    <a:pt x="828" y="106"/>
                    <a:pt x="824" y="112"/>
                    <a:pt x="819" y="116"/>
                  </a:cubicBezTo>
                  <a:cubicBezTo>
                    <a:pt x="814" y="113"/>
                    <a:pt x="814" y="113"/>
                    <a:pt x="809" y="114"/>
                  </a:cubicBezTo>
                  <a:cubicBezTo>
                    <a:pt x="806" y="115"/>
                    <a:pt x="804" y="114"/>
                    <a:pt x="802" y="112"/>
                  </a:cubicBezTo>
                  <a:cubicBezTo>
                    <a:pt x="800" y="110"/>
                    <a:pt x="799" y="114"/>
                    <a:pt x="797" y="113"/>
                  </a:cubicBezTo>
                  <a:cubicBezTo>
                    <a:pt x="796" y="112"/>
                    <a:pt x="795" y="110"/>
                    <a:pt x="793" y="109"/>
                  </a:cubicBezTo>
                  <a:cubicBezTo>
                    <a:pt x="791" y="111"/>
                    <a:pt x="790" y="112"/>
                    <a:pt x="788" y="113"/>
                  </a:cubicBezTo>
                  <a:cubicBezTo>
                    <a:pt x="781" y="110"/>
                    <a:pt x="775" y="106"/>
                    <a:pt x="768" y="113"/>
                  </a:cubicBezTo>
                  <a:cubicBezTo>
                    <a:pt x="764" y="112"/>
                    <a:pt x="760" y="111"/>
                    <a:pt x="756" y="110"/>
                  </a:cubicBezTo>
                  <a:cubicBezTo>
                    <a:pt x="752" y="115"/>
                    <a:pt x="752" y="115"/>
                    <a:pt x="747" y="114"/>
                  </a:cubicBezTo>
                  <a:cubicBezTo>
                    <a:pt x="747" y="114"/>
                    <a:pt x="746" y="114"/>
                    <a:pt x="745" y="114"/>
                  </a:cubicBezTo>
                  <a:cubicBezTo>
                    <a:pt x="745" y="114"/>
                    <a:pt x="745" y="114"/>
                    <a:pt x="745" y="113"/>
                  </a:cubicBezTo>
                  <a:cubicBezTo>
                    <a:pt x="745" y="110"/>
                    <a:pt x="743" y="108"/>
                    <a:pt x="741" y="106"/>
                  </a:cubicBezTo>
                  <a:cubicBezTo>
                    <a:pt x="740" y="106"/>
                    <a:pt x="739" y="106"/>
                    <a:pt x="739" y="106"/>
                  </a:cubicBezTo>
                  <a:cubicBezTo>
                    <a:pt x="739" y="108"/>
                    <a:pt x="739" y="110"/>
                    <a:pt x="738" y="112"/>
                  </a:cubicBezTo>
                  <a:cubicBezTo>
                    <a:pt x="733" y="112"/>
                    <a:pt x="728" y="112"/>
                    <a:pt x="722" y="112"/>
                  </a:cubicBezTo>
                  <a:cubicBezTo>
                    <a:pt x="716" y="105"/>
                    <a:pt x="716" y="106"/>
                    <a:pt x="713" y="113"/>
                  </a:cubicBezTo>
                  <a:cubicBezTo>
                    <a:pt x="713" y="113"/>
                    <a:pt x="712" y="114"/>
                    <a:pt x="711" y="114"/>
                  </a:cubicBezTo>
                  <a:cubicBezTo>
                    <a:pt x="710" y="113"/>
                    <a:pt x="707" y="112"/>
                    <a:pt x="706" y="111"/>
                  </a:cubicBezTo>
                  <a:cubicBezTo>
                    <a:pt x="704" y="108"/>
                    <a:pt x="701" y="108"/>
                    <a:pt x="698" y="109"/>
                  </a:cubicBezTo>
                  <a:cubicBezTo>
                    <a:pt x="695" y="111"/>
                    <a:pt x="692" y="111"/>
                    <a:pt x="689" y="109"/>
                  </a:cubicBezTo>
                  <a:cubicBezTo>
                    <a:pt x="688" y="109"/>
                    <a:pt x="685" y="109"/>
                    <a:pt x="684" y="109"/>
                  </a:cubicBezTo>
                  <a:cubicBezTo>
                    <a:pt x="681" y="112"/>
                    <a:pt x="677" y="112"/>
                    <a:pt x="674" y="111"/>
                  </a:cubicBezTo>
                  <a:cubicBezTo>
                    <a:pt x="672" y="111"/>
                    <a:pt x="669" y="111"/>
                    <a:pt x="667" y="111"/>
                  </a:cubicBezTo>
                  <a:cubicBezTo>
                    <a:pt x="666" y="116"/>
                    <a:pt x="666" y="123"/>
                    <a:pt x="656" y="122"/>
                  </a:cubicBezTo>
                  <a:cubicBezTo>
                    <a:pt x="656" y="121"/>
                    <a:pt x="654" y="119"/>
                    <a:pt x="653" y="117"/>
                  </a:cubicBezTo>
                  <a:cubicBezTo>
                    <a:pt x="650" y="114"/>
                    <a:pt x="649" y="111"/>
                    <a:pt x="644" y="113"/>
                  </a:cubicBezTo>
                  <a:cubicBezTo>
                    <a:pt x="644" y="114"/>
                    <a:pt x="642" y="112"/>
                    <a:pt x="641" y="112"/>
                  </a:cubicBezTo>
                  <a:cubicBezTo>
                    <a:pt x="640" y="111"/>
                    <a:pt x="638" y="110"/>
                    <a:pt x="637" y="109"/>
                  </a:cubicBezTo>
                  <a:cubicBezTo>
                    <a:pt x="636" y="112"/>
                    <a:pt x="635" y="113"/>
                    <a:pt x="634" y="115"/>
                  </a:cubicBezTo>
                  <a:cubicBezTo>
                    <a:pt x="631" y="115"/>
                    <a:pt x="629" y="115"/>
                    <a:pt x="628" y="112"/>
                  </a:cubicBezTo>
                  <a:cubicBezTo>
                    <a:pt x="627" y="109"/>
                    <a:pt x="624" y="109"/>
                    <a:pt x="622" y="109"/>
                  </a:cubicBezTo>
                  <a:cubicBezTo>
                    <a:pt x="618" y="111"/>
                    <a:pt x="614" y="110"/>
                    <a:pt x="610" y="109"/>
                  </a:cubicBezTo>
                  <a:cubicBezTo>
                    <a:pt x="607" y="106"/>
                    <a:pt x="604" y="108"/>
                    <a:pt x="601" y="109"/>
                  </a:cubicBezTo>
                  <a:cubicBezTo>
                    <a:pt x="593" y="111"/>
                    <a:pt x="585" y="110"/>
                    <a:pt x="578" y="106"/>
                  </a:cubicBezTo>
                  <a:cubicBezTo>
                    <a:pt x="576" y="105"/>
                    <a:pt x="576" y="102"/>
                    <a:pt x="575" y="101"/>
                  </a:cubicBezTo>
                  <a:cubicBezTo>
                    <a:pt x="569" y="97"/>
                    <a:pt x="563" y="92"/>
                    <a:pt x="555" y="93"/>
                  </a:cubicBezTo>
                  <a:cubicBezTo>
                    <a:pt x="553" y="93"/>
                    <a:pt x="551" y="93"/>
                    <a:pt x="548" y="94"/>
                  </a:cubicBezTo>
                  <a:cubicBezTo>
                    <a:pt x="545" y="95"/>
                    <a:pt x="542" y="94"/>
                    <a:pt x="539" y="93"/>
                  </a:cubicBezTo>
                  <a:cubicBezTo>
                    <a:pt x="532" y="91"/>
                    <a:pt x="526" y="88"/>
                    <a:pt x="525" y="80"/>
                  </a:cubicBezTo>
                  <a:cubicBezTo>
                    <a:pt x="524" y="75"/>
                    <a:pt x="520" y="73"/>
                    <a:pt x="515" y="72"/>
                  </a:cubicBezTo>
                  <a:cubicBezTo>
                    <a:pt x="514" y="72"/>
                    <a:pt x="511" y="73"/>
                    <a:pt x="510" y="73"/>
                  </a:cubicBezTo>
                  <a:cubicBezTo>
                    <a:pt x="503" y="63"/>
                    <a:pt x="492" y="61"/>
                    <a:pt x="485" y="53"/>
                  </a:cubicBezTo>
                  <a:cubicBezTo>
                    <a:pt x="482" y="56"/>
                    <a:pt x="481" y="58"/>
                    <a:pt x="481" y="61"/>
                  </a:cubicBezTo>
                  <a:cubicBezTo>
                    <a:pt x="480" y="64"/>
                    <a:pt x="479" y="65"/>
                    <a:pt x="476" y="66"/>
                  </a:cubicBezTo>
                  <a:cubicBezTo>
                    <a:pt x="475" y="66"/>
                    <a:pt x="473" y="66"/>
                    <a:pt x="472" y="66"/>
                  </a:cubicBezTo>
                  <a:cubicBezTo>
                    <a:pt x="472" y="68"/>
                    <a:pt x="473" y="71"/>
                    <a:pt x="473" y="73"/>
                  </a:cubicBezTo>
                  <a:cubicBezTo>
                    <a:pt x="470" y="73"/>
                    <a:pt x="468" y="73"/>
                    <a:pt x="466" y="73"/>
                  </a:cubicBezTo>
                  <a:cubicBezTo>
                    <a:pt x="461" y="72"/>
                    <a:pt x="456" y="72"/>
                    <a:pt x="451" y="73"/>
                  </a:cubicBezTo>
                  <a:cubicBezTo>
                    <a:pt x="446" y="75"/>
                    <a:pt x="441" y="75"/>
                    <a:pt x="435" y="75"/>
                  </a:cubicBezTo>
                  <a:cubicBezTo>
                    <a:pt x="429" y="74"/>
                    <a:pt x="423" y="75"/>
                    <a:pt x="416" y="77"/>
                  </a:cubicBezTo>
                  <a:cubicBezTo>
                    <a:pt x="406" y="80"/>
                    <a:pt x="397" y="79"/>
                    <a:pt x="387" y="75"/>
                  </a:cubicBezTo>
                  <a:cubicBezTo>
                    <a:pt x="383" y="73"/>
                    <a:pt x="378" y="73"/>
                    <a:pt x="374" y="74"/>
                  </a:cubicBezTo>
                  <a:cubicBezTo>
                    <a:pt x="370" y="74"/>
                    <a:pt x="367" y="74"/>
                    <a:pt x="364" y="73"/>
                  </a:cubicBezTo>
                  <a:cubicBezTo>
                    <a:pt x="361" y="73"/>
                    <a:pt x="359" y="72"/>
                    <a:pt x="357" y="72"/>
                  </a:cubicBezTo>
                  <a:cubicBezTo>
                    <a:pt x="354" y="72"/>
                    <a:pt x="351" y="73"/>
                    <a:pt x="348" y="74"/>
                  </a:cubicBezTo>
                  <a:cubicBezTo>
                    <a:pt x="344" y="67"/>
                    <a:pt x="338" y="65"/>
                    <a:pt x="331" y="65"/>
                  </a:cubicBezTo>
                  <a:cubicBezTo>
                    <a:pt x="324" y="65"/>
                    <a:pt x="318" y="64"/>
                    <a:pt x="311" y="64"/>
                  </a:cubicBezTo>
                  <a:cubicBezTo>
                    <a:pt x="308" y="64"/>
                    <a:pt x="305" y="63"/>
                    <a:pt x="302" y="64"/>
                  </a:cubicBezTo>
                  <a:cubicBezTo>
                    <a:pt x="287" y="67"/>
                    <a:pt x="273" y="66"/>
                    <a:pt x="258" y="62"/>
                  </a:cubicBezTo>
                  <a:cubicBezTo>
                    <a:pt x="252" y="60"/>
                    <a:pt x="245" y="57"/>
                    <a:pt x="239" y="62"/>
                  </a:cubicBezTo>
                  <a:cubicBezTo>
                    <a:pt x="238" y="63"/>
                    <a:pt x="237" y="62"/>
                    <a:pt x="236" y="62"/>
                  </a:cubicBezTo>
                  <a:cubicBezTo>
                    <a:pt x="235" y="62"/>
                    <a:pt x="234" y="62"/>
                    <a:pt x="233" y="63"/>
                  </a:cubicBezTo>
                  <a:cubicBezTo>
                    <a:pt x="232" y="64"/>
                    <a:pt x="230" y="65"/>
                    <a:pt x="228" y="64"/>
                  </a:cubicBezTo>
                  <a:cubicBezTo>
                    <a:pt x="226" y="63"/>
                    <a:pt x="224" y="62"/>
                    <a:pt x="222" y="62"/>
                  </a:cubicBezTo>
                  <a:cubicBezTo>
                    <a:pt x="220" y="61"/>
                    <a:pt x="218" y="61"/>
                    <a:pt x="217" y="61"/>
                  </a:cubicBezTo>
                  <a:cubicBezTo>
                    <a:pt x="216" y="66"/>
                    <a:pt x="215" y="71"/>
                    <a:pt x="213" y="75"/>
                  </a:cubicBezTo>
                  <a:cubicBezTo>
                    <a:pt x="210" y="76"/>
                    <a:pt x="208" y="75"/>
                    <a:pt x="206" y="76"/>
                  </a:cubicBezTo>
                  <a:cubicBezTo>
                    <a:pt x="203" y="77"/>
                    <a:pt x="200" y="73"/>
                    <a:pt x="197" y="74"/>
                  </a:cubicBezTo>
                  <a:cubicBezTo>
                    <a:pt x="196" y="75"/>
                    <a:pt x="194" y="78"/>
                    <a:pt x="192" y="78"/>
                  </a:cubicBezTo>
                  <a:cubicBezTo>
                    <a:pt x="189" y="78"/>
                    <a:pt x="187" y="82"/>
                    <a:pt x="184" y="83"/>
                  </a:cubicBezTo>
                  <a:cubicBezTo>
                    <a:pt x="183" y="81"/>
                    <a:pt x="181" y="80"/>
                    <a:pt x="180" y="77"/>
                  </a:cubicBezTo>
                  <a:cubicBezTo>
                    <a:pt x="176" y="78"/>
                    <a:pt x="172" y="77"/>
                    <a:pt x="167" y="77"/>
                  </a:cubicBezTo>
                  <a:cubicBezTo>
                    <a:pt x="163" y="76"/>
                    <a:pt x="159" y="77"/>
                    <a:pt x="155" y="76"/>
                  </a:cubicBezTo>
                  <a:cubicBezTo>
                    <a:pt x="151" y="76"/>
                    <a:pt x="147" y="75"/>
                    <a:pt x="143" y="75"/>
                  </a:cubicBezTo>
                  <a:cubicBezTo>
                    <a:pt x="141" y="75"/>
                    <a:pt x="139" y="76"/>
                    <a:pt x="136" y="76"/>
                  </a:cubicBezTo>
                  <a:cubicBezTo>
                    <a:pt x="135" y="76"/>
                    <a:pt x="134" y="77"/>
                    <a:pt x="133" y="77"/>
                  </a:cubicBezTo>
                  <a:cubicBezTo>
                    <a:pt x="131" y="76"/>
                    <a:pt x="128" y="75"/>
                    <a:pt x="125" y="74"/>
                  </a:cubicBezTo>
                  <a:cubicBezTo>
                    <a:pt x="123" y="74"/>
                    <a:pt x="121" y="78"/>
                    <a:pt x="118" y="77"/>
                  </a:cubicBezTo>
                  <a:cubicBezTo>
                    <a:pt x="115" y="76"/>
                    <a:pt x="112" y="77"/>
                    <a:pt x="110" y="77"/>
                  </a:cubicBezTo>
                  <a:cubicBezTo>
                    <a:pt x="107" y="78"/>
                    <a:pt x="104" y="78"/>
                    <a:pt x="102" y="77"/>
                  </a:cubicBezTo>
                  <a:cubicBezTo>
                    <a:pt x="98" y="75"/>
                    <a:pt x="98" y="75"/>
                    <a:pt x="95" y="79"/>
                  </a:cubicBezTo>
                  <a:cubicBezTo>
                    <a:pt x="93" y="81"/>
                    <a:pt x="91" y="82"/>
                    <a:pt x="89" y="83"/>
                  </a:cubicBezTo>
                  <a:cubicBezTo>
                    <a:pt x="83" y="86"/>
                    <a:pt x="77" y="89"/>
                    <a:pt x="70" y="85"/>
                  </a:cubicBezTo>
                  <a:cubicBezTo>
                    <a:pt x="65" y="85"/>
                    <a:pt x="59" y="82"/>
                    <a:pt x="53" y="86"/>
                  </a:cubicBezTo>
                  <a:cubicBezTo>
                    <a:pt x="51" y="88"/>
                    <a:pt x="47" y="89"/>
                    <a:pt x="44" y="88"/>
                  </a:cubicBezTo>
                  <a:cubicBezTo>
                    <a:pt x="40" y="87"/>
                    <a:pt x="37" y="86"/>
                    <a:pt x="33" y="89"/>
                  </a:cubicBezTo>
                  <a:cubicBezTo>
                    <a:pt x="31" y="91"/>
                    <a:pt x="27" y="88"/>
                    <a:pt x="25" y="91"/>
                  </a:cubicBezTo>
                  <a:cubicBezTo>
                    <a:pt x="22" y="94"/>
                    <a:pt x="20" y="90"/>
                    <a:pt x="17" y="90"/>
                  </a:cubicBezTo>
                  <a:cubicBezTo>
                    <a:pt x="16" y="90"/>
                    <a:pt x="15" y="90"/>
                    <a:pt x="13" y="91"/>
                  </a:cubicBezTo>
                  <a:cubicBezTo>
                    <a:pt x="10" y="92"/>
                    <a:pt x="7" y="92"/>
                    <a:pt x="4" y="90"/>
                  </a:cubicBezTo>
                  <a:cubicBezTo>
                    <a:pt x="2" y="88"/>
                    <a:pt x="2" y="88"/>
                    <a:pt x="0" y="87"/>
                  </a:cubicBezTo>
                  <a:cubicBezTo>
                    <a:pt x="0" y="73"/>
                    <a:pt x="0" y="54"/>
                    <a:pt x="0" y="31"/>
                  </a:cubicBezTo>
                  <a:lnTo>
                    <a:pt x="0" y="0"/>
                  </a:lnTo>
                  <a:close/>
                </a:path>
              </a:pathLst>
            </a:custGeom>
            <a:solidFill>
              <a:srgbClr val="FFFFFF"/>
            </a:solidFill>
            <a:ln>
              <a:noFill/>
            </a:ln>
          </p:spPr>
          <p:txBody>
            <a:bodyPr anchorCtr="0" anchor="t" bIns="35100" lIns="67500" spcFirstLastPara="1" rIns="67500" wrap="square" tIns="351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grpSp>
        <p:nvGrpSpPr>
          <p:cNvPr id="54" name="Google Shape;54;p13"/>
          <p:cNvGrpSpPr/>
          <p:nvPr/>
        </p:nvGrpSpPr>
        <p:grpSpPr>
          <a:xfrm>
            <a:off x="0" y="2684206"/>
            <a:ext cx="9144001" cy="385388"/>
            <a:chOff x="1" y="4291088"/>
            <a:chExt cx="9144001" cy="513850"/>
          </a:xfrm>
        </p:grpSpPr>
        <p:pic>
          <p:nvPicPr>
            <p:cNvPr id="55" name="Google Shape;55;p13"/>
            <p:cNvPicPr preferRelativeResize="0"/>
            <p:nvPr/>
          </p:nvPicPr>
          <p:blipFill rotWithShape="1">
            <a:blip r:embed="rId2">
              <a:alphaModFix/>
            </a:blip>
            <a:srcRect b="0" l="0" r="0" t="0"/>
            <a:stretch/>
          </p:blipFill>
          <p:spPr>
            <a:xfrm>
              <a:off x="1" y="4291088"/>
              <a:ext cx="9144001" cy="513850"/>
            </a:xfrm>
            <a:prstGeom prst="rect">
              <a:avLst/>
            </a:prstGeom>
            <a:noFill/>
            <a:ln>
              <a:noFill/>
            </a:ln>
          </p:spPr>
        </p:pic>
        <p:sp>
          <p:nvSpPr>
            <p:cNvPr id="56" name="Google Shape;56;p13"/>
            <p:cNvSpPr/>
            <p:nvPr/>
          </p:nvSpPr>
          <p:spPr>
            <a:xfrm>
              <a:off x="1" y="4291088"/>
              <a:ext cx="9143995" cy="441325"/>
            </a:xfrm>
            <a:custGeom>
              <a:rect b="b" l="l" r="r" t="t"/>
              <a:pathLst>
                <a:path extrusionOk="0" h="148" w="2704">
                  <a:moveTo>
                    <a:pt x="0" y="0"/>
                  </a:moveTo>
                  <a:cubicBezTo>
                    <a:pt x="2704" y="0"/>
                    <a:pt x="2704" y="0"/>
                    <a:pt x="2704" y="0"/>
                  </a:cubicBezTo>
                  <a:cubicBezTo>
                    <a:pt x="2704" y="18"/>
                    <a:pt x="2704" y="18"/>
                    <a:pt x="2704" y="18"/>
                  </a:cubicBezTo>
                  <a:cubicBezTo>
                    <a:pt x="2704" y="57"/>
                    <a:pt x="2704" y="90"/>
                    <a:pt x="2704" y="113"/>
                  </a:cubicBezTo>
                  <a:cubicBezTo>
                    <a:pt x="2700" y="116"/>
                    <a:pt x="2693" y="116"/>
                    <a:pt x="2688" y="118"/>
                  </a:cubicBezTo>
                  <a:cubicBezTo>
                    <a:pt x="2683" y="118"/>
                    <a:pt x="2678" y="119"/>
                    <a:pt x="2674" y="122"/>
                  </a:cubicBezTo>
                  <a:cubicBezTo>
                    <a:pt x="2673" y="124"/>
                    <a:pt x="2670" y="124"/>
                    <a:pt x="2669" y="124"/>
                  </a:cubicBezTo>
                  <a:cubicBezTo>
                    <a:pt x="2663" y="123"/>
                    <a:pt x="2658" y="122"/>
                    <a:pt x="2653" y="121"/>
                  </a:cubicBezTo>
                  <a:cubicBezTo>
                    <a:pt x="2651" y="120"/>
                    <a:pt x="2650" y="120"/>
                    <a:pt x="2649" y="120"/>
                  </a:cubicBezTo>
                  <a:cubicBezTo>
                    <a:pt x="2645" y="121"/>
                    <a:pt x="2641" y="122"/>
                    <a:pt x="2637" y="122"/>
                  </a:cubicBezTo>
                  <a:cubicBezTo>
                    <a:pt x="2632" y="127"/>
                    <a:pt x="2625" y="125"/>
                    <a:pt x="2620" y="131"/>
                  </a:cubicBezTo>
                  <a:cubicBezTo>
                    <a:pt x="2619" y="131"/>
                    <a:pt x="2617" y="131"/>
                    <a:pt x="2615" y="131"/>
                  </a:cubicBezTo>
                  <a:cubicBezTo>
                    <a:pt x="2613" y="131"/>
                    <a:pt x="2610" y="129"/>
                    <a:pt x="2610" y="127"/>
                  </a:cubicBezTo>
                  <a:cubicBezTo>
                    <a:pt x="2609" y="122"/>
                    <a:pt x="2606" y="120"/>
                    <a:pt x="2601" y="121"/>
                  </a:cubicBezTo>
                  <a:cubicBezTo>
                    <a:pt x="2601" y="121"/>
                    <a:pt x="2599" y="121"/>
                    <a:pt x="2599" y="121"/>
                  </a:cubicBezTo>
                  <a:cubicBezTo>
                    <a:pt x="2594" y="119"/>
                    <a:pt x="2588" y="119"/>
                    <a:pt x="2583" y="121"/>
                  </a:cubicBezTo>
                  <a:cubicBezTo>
                    <a:pt x="2580" y="122"/>
                    <a:pt x="2578" y="121"/>
                    <a:pt x="2576" y="120"/>
                  </a:cubicBezTo>
                  <a:cubicBezTo>
                    <a:pt x="2573" y="119"/>
                    <a:pt x="2571" y="118"/>
                    <a:pt x="2569" y="120"/>
                  </a:cubicBezTo>
                  <a:cubicBezTo>
                    <a:pt x="2566" y="122"/>
                    <a:pt x="2561" y="120"/>
                    <a:pt x="2560" y="124"/>
                  </a:cubicBezTo>
                  <a:cubicBezTo>
                    <a:pt x="2560" y="125"/>
                    <a:pt x="2559" y="125"/>
                    <a:pt x="2558" y="125"/>
                  </a:cubicBezTo>
                  <a:cubicBezTo>
                    <a:pt x="2555" y="124"/>
                    <a:pt x="2553" y="127"/>
                    <a:pt x="2550" y="128"/>
                  </a:cubicBezTo>
                  <a:cubicBezTo>
                    <a:pt x="2547" y="129"/>
                    <a:pt x="2542" y="130"/>
                    <a:pt x="2538" y="129"/>
                  </a:cubicBezTo>
                  <a:cubicBezTo>
                    <a:pt x="2531" y="127"/>
                    <a:pt x="2525" y="125"/>
                    <a:pt x="2517" y="125"/>
                  </a:cubicBezTo>
                  <a:cubicBezTo>
                    <a:pt x="2517" y="125"/>
                    <a:pt x="2517" y="125"/>
                    <a:pt x="2517" y="125"/>
                  </a:cubicBezTo>
                  <a:cubicBezTo>
                    <a:pt x="2517" y="124"/>
                    <a:pt x="2517" y="124"/>
                    <a:pt x="2517" y="124"/>
                  </a:cubicBezTo>
                  <a:cubicBezTo>
                    <a:pt x="2517" y="124"/>
                    <a:pt x="2517" y="124"/>
                    <a:pt x="2517" y="124"/>
                  </a:cubicBezTo>
                  <a:cubicBezTo>
                    <a:pt x="2517" y="125"/>
                    <a:pt x="2517" y="125"/>
                    <a:pt x="2517" y="125"/>
                  </a:cubicBezTo>
                  <a:cubicBezTo>
                    <a:pt x="2517" y="126"/>
                    <a:pt x="2517" y="126"/>
                    <a:pt x="2517" y="126"/>
                  </a:cubicBezTo>
                  <a:cubicBezTo>
                    <a:pt x="2517" y="127"/>
                    <a:pt x="2517" y="127"/>
                    <a:pt x="2517" y="128"/>
                  </a:cubicBezTo>
                  <a:cubicBezTo>
                    <a:pt x="2516" y="131"/>
                    <a:pt x="2515" y="132"/>
                    <a:pt x="2512" y="129"/>
                  </a:cubicBezTo>
                  <a:cubicBezTo>
                    <a:pt x="2511" y="129"/>
                    <a:pt x="2511" y="129"/>
                    <a:pt x="2510" y="129"/>
                  </a:cubicBezTo>
                  <a:cubicBezTo>
                    <a:pt x="2510" y="130"/>
                    <a:pt x="2509" y="131"/>
                    <a:pt x="2508" y="133"/>
                  </a:cubicBezTo>
                  <a:cubicBezTo>
                    <a:pt x="2507" y="132"/>
                    <a:pt x="2506" y="130"/>
                    <a:pt x="2505" y="130"/>
                  </a:cubicBezTo>
                  <a:cubicBezTo>
                    <a:pt x="2501" y="131"/>
                    <a:pt x="2497" y="128"/>
                    <a:pt x="2493" y="129"/>
                  </a:cubicBezTo>
                  <a:cubicBezTo>
                    <a:pt x="2491" y="130"/>
                    <a:pt x="2488" y="130"/>
                    <a:pt x="2485" y="131"/>
                  </a:cubicBezTo>
                  <a:cubicBezTo>
                    <a:pt x="2484" y="128"/>
                    <a:pt x="2483" y="124"/>
                    <a:pt x="2482" y="121"/>
                  </a:cubicBezTo>
                  <a:cubicBezTo>
                    <a:pt x="2480" y="121"/>
                    <a:pt x="2478" y="121"/>
                    <a:pt x="2476" y="121"/>
                  </a:cubicBezTo>
                  <a:cubicBezTo>
                    <a:pt x="2475" y="121"/>
                    <a:pt x="2475" y="117"/>
                    <a:pt x="2472" y="118"/>
                  </a:cubicBezTo>
                  <a:cubicBezTo>
                    <a:pt x="2472" y="121"/>
                    <a:pt x="2471" y="124"/>
                    <a:pt x="2470" y="128"/>
                  </a:cubicBezTo>
                  <a:cubicBezTo>
                    <a:pt x="2464" y="130"/>
                    <a:pt x="2458" y="132"/>
                    <a:pt x="2451" y="134"/>
                  </a:cubicBezTo>
                  <a:cubicBezTo>
                    <a:pt x="2449" y="133"/>
                    <a:pt x="2447" y="132"/>
                    <a:pt x="2445" y="131"/>
                  </a:cubicBezTo>
                  <a:cubicBezTo>
                    <a:pt x="2441" y="132"/>
                    <a:pt x="2438" y="133"/>
                    <a:pt x="2436" y="135"/>
                  </a:cubicBezTo>
                  <a:cubicBezTo>
                    <a:pt x="2431" y="140"/>
                    <a:pt x="2425" y="139"/>
                    <a:pt x="2420" y="137"/>
                  </a:cubicBezTo>
                  <a:cubicBezTo>
                    <a:pt x="2416" y="136"/>
                    <a:pt x="2412" y="135"/>
                    <a:pt x="2408" y="136"/>
                  </a:cubicBezTo>
                  <a:cubicBezTo>
                    <a:pt x="2405" y="136"/>
                    <a:pt x="2402" y="136"/>
                    <a:pt x="2399" y="136"/>
                  </a:cubicBezTo>
                  <a:cubicBezTo>
                    <a:pt x="2397" y="135"/>
                    <a:pt x="2394" y="134"/>
                    <a:pt x="2391" y="133"/>
                  </a:cubicBezTo>
                  <a:cubicBezTo>
                    <a:pt x="2389" y="133"/>
                    <a:pt x="2388" y="134"/>
                    <a:pt x="2386" y="136"/>
                  </a:cubicBezTo>
                  <a:cubicBezTo>
                    <a:pt x="2382" y="139"/>
                    <a:pt x="2379" y="140"/>
                    <a:pt x="2374" y="139"/>
                  </a:cubicBezTo>
                  <a:cubicBezTo>
                    <a:pt x="2373" y="139"/>
                    <a:pt x="2372" y="139"/>
                    <a:pt x="2371" y="139"/>
                  </a:cubicBezTo>
                  <a:cubicBezTo>
                    <a:pt x="2365" y="143"/>
                    <a:pt x="2360" y="138"/>
                    <a:pt x="2355" y="137"/>
                  </a:cubicBezTo>
                  <a:cubicBezTo>
                    <a:pt x="2354" y="133"/>
                    <a:pt x="2352" y="133"/>
                    <a:pt x="2350" y="133"/>
                  </a:cubicBezTo>
                  <a:cubicBezTo>
                    <a:pt x="2346" y="134"/>
                    <a:pt x="2343" y="134"/>
                    <a:pt x="2339" y="137"/>
                  </a:cubicBezTo>
                  <a:cubicBezTo>
                    <a:pt x="2335" y="139"/>
                    <a:pt x="2332" y="141"/>
                    <a:pt x="2328" y="144"/>
                  </a:cubicBezTo>
                  <a:cubicBezTo>
                    <a:pt x="2326" y="146"/>
                    <a:pt x="2325" y="148"/>
                    <a:pt x="2323" y="146"/>
                  </a:cubicBezTo>
                  <a:cubicBezTo>
                    <a:pt x="2318" y="141"/>
                    <a:pt x="2315" y="136"/>
                    <a:pt x="2312" y="131"/>
                  </a:cubicBezTo>
                  <a:cubicBezTo>
                    <a:pt x="2304" y="127"/>
                    <a:pt x="2298" y="129"/>
                    <a:pt x="2292" y="132"/>
                  </a:cubicBezTo>
                  <a:cubicBezTo>
                    <a:pt x="2288" y="131"/>
                    <a:pt x="2285" y="130"/>
                    <a:pt x="2282" y="129"/>
                  </a:cubicBezTo>
                  <a:cubicBezTo>
                    <a:pt x="2280" y="127"/>
                    <a:pt x="2278" y="124"/>
                    <a:pt x="2275" y="122"/>
                  </a:cubicBezTo>
                  <a:cubicBezTo>
                    <a:pt x="2274" y="121"/>
                    <a:pt x="2272" y="120"/>
                    <a:pt x="2271" y="120"/>
                  </a:cubicBezTo>
                  <a:cubicBezTo>
                    <a:pt x="2266" y="118"/>
                    <a:pt x="2261" y="116"/>
                    <a:pt x="2255" y="118"/>
                  </a:cubicBezTo>
                  <a:cubicBezTo>
                    <a:pt x="2253" y="118"/>
                    <a:pt x="2251" y="118"/>
                    <a:pt x="2250" y="118"/>
                  </a:cubicBezTo>
                  <a:cubicBezTo>
                    <a:pt x="2249" y="116"/>
                    <a:pt x="2248" y="115"/>
                    <a:pt x="2247" y="114"/>
                  </a:cubicBezTo>
                  <a:cubicBezTo>
                    <a:pt x="2244" y="109"/>
                    <a:pt x="2241" y="104"/>
                    <a:pt x="2234" y="103"/>
                  </a:cubicBezTo>
                  <a:cubicBezTo>
                    <a:pt x="2233" y="103"/>
                    <a:pt x="2231" y="102"/>
                    <a:pt x="2230" y="101"/>
                  </a:cubicBezTo>
                  <a:cubicBezTo>
                    <a:pt x="2228" y="99"/>
                    <a:pt x="2225" y="96"/>
                    <a:pt x="2222" y="94"/>
                  </a:cubicBezTo>
                  <a:cubicBezTo>
                    <a:pt x="2221" y="93"/>
                    <a:pt x="2217" y="93"/>
                    <a:pt x="2215" y="92"/>
                  </a:cubicBezTo>
                  <a:cubicBezTo>
                    <a:pt x="2212" y="90"/>
                    <a:pt x="2212" y="86"/>
                    <a:pt x="2210" y="84"/>
                  </a:cubicBezTo>
                  <a:cubicBezTo>
                    <a:pt x="2203" y="82"/>
                    <a:pt x="2195" y="80"/>
                    <a:pt x="2188" y="77"/>
                  </a:cubicBezTo>
                  <a:cubicBezTo>
                    <a:pt x="2186" y="77"/>
                    <a:pt x="2185" y="76"/>
                    <a:pt x="2184" y="75"/>
                  </a:cubicBezTo>
                  <a:cubicBezTo>
                    <a:pt x="2178" y="72"/>
                    <a:pt x="2173" y="72"/>
                    <a:pt x="2167" y="71"/>
                  </a:cubicBezTo>
                  <a:cubicBezTo>
                    <a:pt x="2164" y="70"/>
                    <a:pt x="2163" y="72"/>
                    <a:pt x="2162" y="74"/>
                  </a:cubicBezTo>
                  <a:cubicBezTo>
                    <a:pt x="2160" y="73"/>
                    <a:pt x="2160" y="72"/>
                    <a:pt x="2159" y="72"/>
                  </a:cubicBezTo>
                  <a:cubicBezTo>
                    <a:pt x="2153" y="69"/>
                    <a:pt x="2147" y="67"/>
                    <a:pt x="2141" y="64"/>
                  </a:cubicBezTo>
                  <a:cubicBezTo>
                    <a:pt x="2140" y="63"/>
                    <a:pt x="2138" y="63"/>
                    <a:pt x="2137" y="64"/>
                  </a:cubicBezTo>
                  <a:cubicBezTo>
                    <a:pt x="2131" y="67"/>
                    <a:pt x="2125" y="65"/>
                    <a:pt x="2120" y="64"/>
                  </a:cubicBezTo>
                  <a:cubicBezTo>
                    <a:pt x="2116" y="64"/>
                    <a:pt x="2112" y="64"/>
                    <a:pt x="2108" y="64"/>
                  </a:cubicBezTo>
                  <a:cubicBezTo>
                    <a:pt x="2103" y="65"/>
                    <a:pt x="2098" y="67"/>
                    <a:pt x="2092" y="66"/>
                  </a:cubicBezTo>
                  <a:cubicBezTo>
                    <a:pt x="2085" y="66"/>
                    <a:pt x="2078" y="67"/>
                    <a:pt x="2071" y="69"/>
                  </a:cubicBezTo>
                  <a:cubicBezTo>
                    <a:pt x="2063" y="71"/>
                    <a:pt x="2056" y="72"/>
                    <a:pt x="2048" y="68"/>
                  </a:cubicBezTo>
                  <a:cubicBezTo>
                    <a:pt x="2046" y="68"/>
                    <a:pt x="2045" y="68"/>
                    <a:pt x="2044" y="67"/>
                  </a:cubicBezTo>
                  <a:cubicBezTo>
                    <a:pt x="2039" y="64"/>
                    <a:pt x="2034" y="64"/>
                    <a:pt x="2028" y="65"/>
                  </a:cubicBezTo>
                  <a:cubicBezTo>
                    <a:pt x="2023" y="65"/>
                    <a:pt x="2018" y="65"/>
                    <a:pt x="2013" y="63"/>
                  </a:cubicBezTo>
                  <a:cubicBezTo>
                    <a:pt x="2012" y="63"/>
                    <a:pt x="2011" y="63"/>
                    <a:pt x="2010" y="64"/>
                  </a:cubicBezTo>
                  <a:cubicBezTo>
                    <a:pt x="2008" y="64"/>
                    <a:pt x="2007" y="65"/>
                    <a:pt x="2006" y="65"/>
                  </a:cubicBezTo>
                  <a:cubicBezTo>
                    <a:pt x="2005" y="64"/>
                    <a:pt x="2004" y="64"/>
                    <a:pt x="2004" y="64"/>
                  </a:cubicBezTo>
                  <a:cubicBezTo>
                    <a:pt x="2000" y="59"/>
                    <a:pt x="1995" y="57"/>
                    <a:pt x="1989" y="57"/>
                  </a:cubicBezTo>
                  <a:cubicBezTo>
                    <a:pt x="1977" y="57"/>
                    <a:pt x="1966" y="56"/>
                    <a:pt x="1954" y="55"/>
                  </a:cubicBezTo>
                  <a:cubicBezTo>
                    <a:pt x="1954" y="53"/>
                    <a:pt x="1954" y="52"/>
                    <a:pt x="1954" y="50"/>
                  </a:cubicBezTo>
                  <a:cubicBezTo>
                    <a:pt x="1953" y="50"/>
                    <a:pt x="1953" y="50"/>
                    <a:pt x="1953" y="50"/>
                  </a:cubicBezTo>
                  <a:cubicBezTo>
                    <a:pt x="1953" y="52"/>
                    <a:pt x="1954" y="54"/>
                    <a:pt x="1954" y="55"/>
                  </a:cubicBezTo>
                  <a:cubicBezTo>
                    <a:pt x="1953" y="55"/>
                    <a:pt x="1953" y="56"/>
                    <a:pt x="1952" y="56"/>
                  </a:cubicBezTo>
                  <a:cubicBezTo>
                    <a:pt x="1941" y="57"/>
                    <a:pt x="1931" y="58"/>
                    <a:pt x="1920" y="55"/>
                  </a:cubicBezTo>
                  <a:cubicBezTo>
                    <a:pt x="1916" y="53"/>
                    <a:pt x="1911" y="52"/>
                    <a:pt x="1907" y="51"/>
                  </a:cubicBezTo>
                  <a:cubicBezTo>
                    <a:pt x="1905" y="51"/>
                    <a:pt x="1904" y="50"/>
                    <a:pt x="1902" y="51"/>
                  </a:cubicBezTo>
                  <a:cubicBezTo>
                    <a:pt x="1898" y="52"/>
                    <a:pt x="1894" y="54"/>
                    <a:pt x="1890" y="53"/>
                  </a:cubicBezTo>
                  <a:cubicBezTo>
                    <a:pt x="1886" y="57"/>
                    <a:pt x="1881" y="55"/>
                    <a:pt x="1877" y="53"/>
                  </a:cubicBezTo>
                  <a:cubicBezTo>
                    <a:pt x="1876" y="52"/>
                    <a:pt x="1875" y="52"/>
                    <a:pt x="1873" y="52"/>
                  </a:cubicBezTo>
                  <a:cubicBezTo>
                    <a:pt x="1872" y="56"/>
                    <a:pt x="1870" y="61"/>
                    <a:pt x="1869" y="66"/>
                  </a:cubicBezTo>
                  <a:cubicBezTo>
                    <a:pt x="1868" y="66"/>
                    <a:pt x="1867" y="67"/>
                    <a:pt x="1866" y="67"/>
                  </a:cubicBezTo>
                  <a:cubicBezTo>
                    <a:pt x="1862" y="66"/>
                    <a:pt x="1857" y="66"/>
                    <a:pt x="1853" y="65"/>
                  </a:cubicBezTo>
                  <a:cubicBezTo>
                    <a:pt x="1851" y="67"/>
                    <a:pt x="1850" y="70"/>
                    <a:pt x="1849" y="70"/>
                  </a:cubicBezTo>
                  <a:cubicBezTo>
                    <a:pt x="1846" y="71"/>
                    <a:pt x="1844" y="73"/>
                    <a:pt x="1840" y="74"/>
                  </a:cubicBezTo>
                  <a:cubicBezTo>
                    <a:pt x="1839" y="72"/>
                    <a:pt x="1837" y="70"/>
                    <a:pt x="1836" y="68"/>
                  </a:cubicBezTo>
                  <a:cubicBezTo>
                    <a:pt x="1834" y="68"/>
                    <a:pt x="1832" y="69"/>
                    <a:pt x="1831" y="69"/>
                  </a:cubicBezTo>
                  <a:cubicBezTo>
                    <a:pt x="1827" y="69"/>
                    <a:pt x="1824" y="68"/>
                    <a:pt x="1820" y="67"/>
                  </a:cubicBezTo>
                  <a:cubicBezTo>
                    <a:pt x="1817" y="66"/>
                    <a:pt x="1814" y="69"/>
                    <a:pt x="1810" y="68"/>
                  </a:cubicBezTo>
                  <a:cubicBezTo>
                    <a:pt x="1804" y="65"/>
                    <a:pt x="1798" y="66"/>
                    <a:pt x="1792" y="67"/>
                  </a:cubicBezTo>
                  <a:cubicBezTo>
                    <a:pt x="1790" y="68"/>
                    <a:pt x="1788" y="69"/>
                    <a:pt x="1785" y="67"/>
                  </a:cubicBezTo>
                  <a:cubicBezTo>
                    <a:pt x="1783" y="65"/>
                    <a:pt x="1781" y="65"/>
                    <a:pt x="1779" y="67"/>
                  </a:cubicBezTo>
                  <a:cubicBezTo>
                    <a:pt x="1777" y="67"/>
                    <a:pt x="1775" y="68"/>
                    <a:pt x="1774" y="68"/>
                  </a:cubicBezTo>
                  <a:cubicBezTo>
                    <a:pt x="1771" y="68"/>
                    <a:pt x="1768" y="68"/>
                    <a:pt x="1765" y="68"/>
                  </a:cubicBezTo>
                  <a:cubicBezTo>
                    <a:pt x="1762" y="69"/>
                    <a:pt x="1760" y="69"/>
                    <a:pt x="1757" y="68"/>
                  </a:cubicBezTo>
                  <a:cubicBezTo>
                    <a:pt x="1754" y="66"/>
                    <a:pt x="1752" y="67"/>
                    <a:pt x="1749" y="70"/>
                  </a:cubicBezTo>
                  <a:cubicBezTo>
                    <a:pt x="1744" y="77"/>
                    <a:pt x="1736" y="78"/>
                    <a:pt x="1728" y="77"/>
                  </a:cubicBezTo>
                  <a:cubicBezTo>
                    <a:pt x="1722" y="76"/>
                    <a:pt x="1715" y="74"/>
                    <a:pt x="1708" y="78"/>
                  </a:cubicBezTo>
                  <a:cubicBezTo>
                    <a:pt x="1705" y="80"/>
                    <a:pt x="1701" y="80"/>
                    <a:pt x="1698" y="79"/>
                  </a:cubicBezTo>
                  <a:cubicBezTo>
                    <a:pt x="1696" y="79"/>
                    <a:pt x="1694" y="78"/>
                    <a:pt x="1692" y="79"/>
                  </a:cubicBezTo>
                  <a:cubicBezTo>
                    <a:pt x="1689" y="82"/>
                    <a:pt x="1685" y="79"/>
                    <a:pt x="1682" y="81"/>
                  </a:cubicBezTo>
                  <a:cubicBezTo>
                    <a:pt x="1679" y="85"/>
                    <a:pt x="1676" y="82"/>
                    <a:pt x="1673" y="82"/>
                  </a:cubicBezTo>
                  <a:cubicBezTo>
                    <a:pt x="1671" y="81"/>
                    <a:pt x="1670" y="82"/>
                    <a:pt x="1668" y="83"/>
                  </a:cubicBezTo>
                  <a:cubicBezTo>
                    <a:pt x="1666" y="84"/>
                    <a:pt x="1663" y="83"/>
                    <a:pt x="1661" y="82"/>
                  </a:cubicBezTo>
                  <a:cubicBezTo>
                    <a:pt x="1660" y="81"/>
                    <a:pt x="1658" y="81"/>
                    <a:pt x="1657" y="80"/>
                  </a:cubicBezTo>
                  <a:cubicBezTo>
                    <a:pt x="1650" y="81"/>
                    <a:pt x="1643" y="83"/>
                    <a:pt x="1636" y="84"/>
                  </a:cubicBezTo>
                  <a:cubicBezTo>
                    <a:pt x="1633" y="85"/>
                    <a:pt x="1630" y="85"/>
                    <a:pt x="1628" y="84"/>
                  </a:cubicBezTo>
                  <a:cubicBezTo>
                    <a:pt x="1621" y="80"/>
                    <a:pt x="1615" y="80"/>
                    <a:pt x="1608" y="81"/>
                  </a:cubicBezTo>
                  <a:cubicBezTo>
                    <a:pt x="1605" y="84"/>
                    <a:pt x="1603" y="88"/>
                    <a:pt x="1598" y="87"/>
                  </a:cubicBezTo>
                  <a:cubicBezTo>
                    <a:pt x="1594" y="90"/>
                    <a:pt x="1590" y="88"/>
                    <a:pt x="1586" y="86"/>
                  </a:cubicBezTo>
                  <a:cubicBezTo>
                    <a:pt x="1581" y="84"/>
                    <a:pt x="1575" y="83"/>
                    <a:pt x="1570" y="81"/>
                  </a:cubicBezTo>
                  <a:cubicBezTo>
                    <a:pt x="1567" y="80"/>
                    <a:pt x="1565" y="79"/>
                    <a:pt x="1562" y="82"/>
                  </a:cubicBezTo>
                  <a:cubicBezTo>
                    <a:pt x="1561" y="82"/>
                    <a:pt x="1559" y="82"/>
                    <a:pt x="1559" y="82"/>
                  </a:cubicBezTo>
                  <a:cubicBezTo>
                    <a:pt x="1555" y="80"/>
                    <a:pt x="1554" y="76"/>
                    <a:pt x="1549" y="75"/>
                  </a:cubicBezTo>
                  <a:cubicBezTo>
                    <a:pt x="1549" y="78"/>
                    <a:pt x="1550" y="81"/>
                    <a:pt x="1548" y="83"/>
                  </a:cubicBezTo>
                  <a:cubicBezTo>
                    <a:pt x="1546" y="86"/>
                    <a:pt x="1542" y="86"/>
                    <a:pt x="1540" y="85"/>
                  </a:cubicBezTo>
                  <a:cubicBezTo>
                    <a:pt x="1536" y="83"/>
                    <a:pt x="1532" y="84"/>
                    <a:pt x="1528" y="84"/>
                  </a:cubicBezTo>
                  <a:cubicBezTo>
                    <a:pt x="1524" y="84"/>
                    <a:pt x="1520" y="83"/>
                    <a:pt x="1516" y="85"/>
                  </a:cubicBezTo>
                  <a:cubicBezTo>
                    <a:pt x="1516" y="85"/>
                    <a:pt x="1514" y="85"/>
                    <a:pt x="1513" y="85"/>
                  </a:cubicBezTo>
                  <a:cubicBezTo>
                    <a:pt x="1511" y="84"/>
                    <a:pt x="1508" y="83"/>
                    <a:pt x="1506" y="83"/>
                  </a:cubicBezTo>
                  <a:cubicBezTo>
                    <a:pt x="1502" y="83"/>
                    <a:pt x="1499" y="82"/>
                    <a:pt x="1496" y="81"/>
                  </a:cubicBezTo>
                  <a:cubicBezTo>
                    <a:pt x="1489" y="78"/>
                    <a:pt x="1483" y="76"/>
                    <a:pt x="1475" y="79"/>
                  </a:cubicBezTo>
                  <a:cubicBezTo>
                    <a:pt x="1471" y="78"/>
                    <a:pt x="1467" y="78"/>
                    <a:pt x="1464" y="81"/>
                  </a:cubicBezTo>
                  <a:cubicBezTo>
                    <a:pt x="1462" y="82"/>
                    <a:pt x="1459" y="82"/>
                    <a:pt x="1456" y="82"/>
                  </a:cubicBezTo>
                  <a:cubicBezTo>
                    <a:pt x="1454" y="82"/>
                    <a:pt x="1452" y="82"/>
                    <a:pt x="1450" y="82"/>
                  </a:cubicBezTo>
                  <a:cubicBezTo>
                    <a:pt x="1443" y="81"/>
                    <a:pt x="1437" y="82"/>
                    <a:pt x="1431" y="80"/>
                  </a:cubicBezTo>
                  <a:cubicBezTo>
                    <a:pt x="1427" y="79"/>
                    <a:pt x="1424" y="80"/>
                    <a:pt x="1421" y="80"/>
                  </a:cubicBezTo>
                  <a:cubicBezTo>
                    <a:pt x="1415" y="82"/>
                    <a:pt x="1408" y="80"/>
                    <a:pt x="1402" y="78"/>
                  </a:cubicBezTo>
                  <a:cubicBezTo>
                    <a:pt x="1394" y="77"/>
                    <a:pt x="1385" y="78"/>
                    <a:pt x="1377" y="80"/>
                  </a:cubicBezTo>
                  <a:cubicBezTo>
                    <a:pt x="1373" y="81"/>
                    <a:pt x="1371" y="82"/>
                    <a:pt x="1368" y="82"/>
                  </a:cubicBezTo>
                  <a:cubicBezTo>
                    <a:pt x="1366" y="81"/>
                    <a:pt x="1364" y="82"/>
                    <a:pt x="1363" y="82"/>
                  </a:cubicBezTo>
                  <a:cubicBezTo>
                    <a:pt x="1357" y="84"/>
                    <a:pt x="1351" y="87"/>
                    <a:pt x="1345" y="87"/>
                  </a:cubicBezTo>
                  <a:cubicBezTo>
                    <a:pt x="1342" y="91"/>
                    <a:pt x="1339" y="87"/>
                    <a:pt x="1336" y="88"/>
                  </a:cubicBezTo>
                  <a:cubicBezTo>
                    <a:pt x="1333" y="90"/>
                    <a:pt x="1330" y="90"/>
                    <a:pt x="1326" y="88"/>
                  </a:cubicBezTo>
                  <a:cubicBezTo>
                    <a:pt x="1322" y="87"/>
                    <a:pt x="1319" y="88"/>
                    <a:pt x="1316" y="91"/>
                  </a:cubicBezTo>
                  <a:cubicBezTo>
                    <a:pt x="1315" y="93"/>
                    <a:pt x="1314" y="94"/>
                    <a:pt x="1312" y="94"/>
                  </a:cubicBezTo>
                  <a:cubicBezTo>
                    <a:pt x="1310" y="95"/>
                    <a:pt x="1307" y="96"/>
                    <a:pt x="1304" y="96"/>
                  </a:cubicBezTo>
                  <a:cubicBezTo>
                    <a:pt x="1301" y="95"/>
                    <a:pt x="1299" y="98"/>
                    <a:pt x="1296" y="99"/>
                  </a:cubicBezTo>
                  <a:cubicBezTo>
                    <a:pt x="1295" y="99"/>
                    <a:pt x="1293" y="99"/>
                    <a:pt x="1292" y="99"/>
                  </a:cubicBezTo>
                  <a:cubicBezTo>
                    <a:pt x="1290" y="98"/>
                    <a:pt x="1289" y="99"/>
                    <a:pt x="1287" y="100"/>
                  </a:cubicBezTo>
                  <a:cubicBezTo>
                    <a:pt x="1286" y="101"/>
                    <a:pt x="1284" y="101"/>
                    <a:pt x="1282" y="101"/>
                  </a:cubicBezTo>
                  <a:cubicBezTo>
                    <a:pt x="1277" y="101"/>
                    <a:pt x="1274" y="102"/>
                    <a:pt x="1272" y="105"/>
                  </a:cubicBezTo>
                  <a:cubicBezTo>
                    <a:pt x="1265" y="104"/>
                    <a:pt x="1260" y="102"/>
                    <a:pt x="1255" y="102"/>
                  </a:cubicBezTo>
                  <a:cubicBezTo>
                    <a:pt x="1250" y="101"/>
                    <a:pt x="1246" y="99"/>
                    <a:pt x="1242" y="101"/>
                  </a:cubicBezTo>
                  <a:cubicBezTo>
                    <a:pt x="1241" y="101"/>
                    <a:pt x="1238" y="99"/>
                    <a:pt x="1237" y="98"/>
                  </a:cubicBezTo>
                  <a:cubicBezTo>
                    <a:pt x="1235" y="95"/>
                    <a:pt x="1231" y="94"/>
                    <a:pt x="1228" y="95"/>
                  </a:cubicBezTo>
                  <a:cubicBezTo>
                    <a:pt x="1223" y="97"/>
                    <a:pt x="1219" y="97"/>
                    <a:pt x="1214" y="95"/>
                  </a:cubicBezTo>
                  <a:cubicBezTo>
                    <a:pt x="1211" y="94"/>
                    <a:pt x="1208" y="94"/>
                    <a:pt x="1205" y="93"/>
                  </a:cubicBezTo>
                  <a:cubicBezTo>
                    <a:pt x="1204" y="93"/>
                    <a:pt x="1204" y="93"/>
                    <a:pt x="1202" y="93"/>
                  </a:cubicBezTo>
                  <a:cubicBezTo>
                    <a:pt x="1202" y="95"/>
                    <a:pt x="1202" y="97"/>
                    <a:pt x="1202" y="99"/>
                  </a:cubicBezTo>
                  <a:cubicBezTo>
                    <a:pt x="1200" y="99"/>
                    <a:pt x="1198" y="100"/>
                    <a:pt x="1196" y="100"/>
                  </a:cubicBezTo>
                  <a:cubicBezTo>
                    <a:pt x="1194" y="99"/>
                    <a:pt x="1192" y="97"/>
                    <a:pt x="1191" y="95"/>
                  </a:cubicBezTo>
                  <a:cubicBezTo>
                    <a:pt x="1188" y="97"/>
                    <a:pt x="1186" y="100"/>
                    <a:pt x="1183" y="99"/>
                  </a:cubicBezTo>
                  <a:cubicBezTo>
                    <a:pt x="1178" y="102"/>
                    <a:pt x="1172" y="102"/>
                    <a:pt x="1167" y="108"/>
                  </a:cubicBezTo>
                  <a:cubicBezTo>
                    <a:pt x="1165" y="109"/>
                    <a:pt x="1163" y="111"/>
                    <a:pt x="1160" y="110"/>
                  </a:cubicBezTo>
                  <a:cubicBezTo>
                    <a:pt x="1155" y="109"/>
                    <a:pt x="1151" y="111"/>
                    <a:pt x="1146" y="112"/>
                  </a:cubicBezTo>
                  <a:cubicBezTo>
                    <a:pt x="1142" y="114"/>
                    <a:pt x="1138" y="115"/>
                    <a:pt x="1134" y="115"/>
                  </a:cubicBezTo>
                  <a:cubicBezTo>
                    <a:pt x="1131" y="114"/>
                    <a:pt x="1127" y="114"/>
                    <a:pt x="1124" y="113"/>
                  </a:cubicBezTo>
                  <a:cubicBezTo>
                    <a:pt x="1120" y="113"/>
                    <a:pt x="1117" y="112"/>
                    <a:pt x="1114" y="114"/>
                  </a:cubicBezTo>
                  <a:cubicBezTo>
                    <a:pt x="1110" y="116"/>
                    <a:pt x="1106" y="116"/>
                    <a:pt x="1103" y="116"/>
                  </a:cubicBezTo>
                  <a:cubicBezTo>
                    <a:pt x="1099" y="115"/>
                    <a:pt x="1096" y="115"/>
                    <a:pt x="1093" y="116"/>
                  </a:cubicBezTo>
                  <a:cubicBezTo>
                    <a:pt x="1083" y="118"/>
                    <a:pt x="1073" y="116"/>
                    <a:pt x="1064" y="112"/>
                  </a:cubicBezTo>
                  <a:cubicBezTo>
                    <a:pt x="1058" y="109"/>
                    <a:pt x="1051" y="105"/>
                    <a:pt x="1045" y="101"/>
                  </a:cubicBezTo>
                  <a:cubicBezTo>
                    <a:pt x="1042" y="100"/>
                    <a:pt x="1039" y="98"/>
                    <a:pt x="1035" y="96"/>
                  </a:cubicBezTo>
                  <a:cubicBezTo>
                    <a:pt x="1032" y="95"/>
                    <a:pt x="1028" y="94"/>
                    <a:pt x="1024" y="97"/>
                  </a:cubicBezTo>
                  <a:cubicBezTo>
                    <a:pt x="1024" y="98"/>
                    <a:pt x="1023" y="98"/>
                    <a:pt x="1022" y="97"/>
                  </a:cubicBezTo>
                  <a:cubicBezTo>
                    <a:pt x="1020" y="96"/>
                    <a:pt x="1018" y="97"/>
                    <a:pt x="1016" y="99"/>
                  </a:cubicBezTo>
                  <a:cubicBezTo>
                    <a:pt x="1012" y="101"/>
                    <a:pt x="1007" y="102"/>
                    <a:pt x="1002" y="101"/>
                  </a:cubicBezTo>
                  <a:cubicBezTo>
                    <a:pt x="998" y="101"/>
                    <a:pt x="995" y="103"/>
                    <a:pt x="991" y="100"/>
                  </a:cubicBezTo>
                  <a:cubicBezTo>
                    <a:pt x="986" y="102"/>
                    <a:pt x="982" y="102"/>
                    <a:pt x="977" y="101"/>
                  </a:cubicBezTo>
                  <a:cubicBezTo>
                    <a:pt x="973" y="105"/>
                    <a:pt x="968" y="102"/>
                    <a:pt x="963" y="102"/>
                  </a:cubicBezTo>
                  <a:cubicBezTo>
                    <a:pt x="960" y="103"/>
                    <a:pt x="957" y="105"/>
                    <a:pt x="955" y="101"/>
                  </a:cubicBezTo>
                  <a:cubicBezTo>
                    <a:pt x="954" y="101"/>
                    <a:pt x="952" y="101"/>
                    <a:pt x="951" y="101"/>
                  </a:cubicBezTo>
                  <a:cubicBezTo>
                    <a:pt x="949" y="102"/>
                    <a:pt x="947" y="102"/>
                    <a:pt x="944" y="103"/>
                  </a:cubicBezTo>
                  <a:cubicBezTo>
                    <a:pt x="934" y="96"/>
                    <a:pt x="922" y="95"/>
                    <a:pt x="912" y="91"/>
                  </a:cubicBezTo>
                  <a:cubicBezTo>
                    <a:pt x="910" y="92"/>
                    <a:pt x="909" y="93"/>
                    <a:pt x="907" y="95"/>
                  </a:cubicBezTo>
                  <a:cubicBezTo>
                    <a:pt x="904" y="94"/>
                    <a:pt x="901" y="94"/>
                    <a:pt x="898" y="93"/>
                  </a:cubicBezTo>
                  <a:cubicBezTo>
                    <a:pt x="895" y="93"/>
                    <a:pt x="892" y="92"/>
                    <a:pt x="890" y="88"/>
                  </a:cubicBezTo>
                  <a:cubicBezTo>
                    <a:pt x="889" y="86"/>
                    <a:pt x="885" y="84"/>
                    <a:pt x="882" y="84"/>
                  </a:cubicBezTo>
                  <a:cubicBezTo>
                    <a:pt x="878" y="86"/>
                    <a:pt x="875" y="90"/>
                    <a:pt x="873" y="94"/>
                  </a:cubicBezTo>
                  <a:cubicBezTo>
                    <a:pt x="866" y="95"/>
                    <a:pt x="860" y="96"/>
                    <a:pt x="853" y="94"/>
                  </a:cubicBezTo>
                  <a:cubicBezTo>
                    <a:pt x="851" y="95"/>
                    <a:pt x="848" y="97"/>
                    <a:pt x="845" y="100"/>
                  </a:cubicBezTo>
                  <a:cubicBezTo>
                    <a:pt x="845" y="100"/>
                    <a:pt x="845" y="101"/>
                    <a:pt x="845" y="102"/>
                  </a:cubicBezTo>
                  <a:cubicBezTo>
                    <a:pt x="845" y="103"/>
                    <a:pt x="845" y="105"/>
                    <a:pt x="845" y="105"/>
                  </a:cubicBezTo>
                  <a:cubicBezTo>
                    <a:pt x="843" y="106"/>
                    <a:pt x="842" y="105"/>
                    <a:pt x="842" y="103"/>
                  </a:cubicBezTo>
                  <a:cubicBezTo>
                    <a:pt x="841" y="101"/>
                    <a:pt x="838" y="101"/>
                    <a:pt x="837" y="102"/>
                  </a:cubicBezTo>
                  <a:cubicBezTo>
                    <a:pt x="836" y="105"/>
                    <a:pt x="839" y="108"/>
                    <a:pt x="835" y="110"/>
                  </a:cubicBezTo>
                  <a:cubicBezTo>
                    <a:pt x="828" y="106"/>
                    <a:pt x="824" y="112"/>
                    <a:pt x="819" y="116"/>
                  </a:cubicBezTo>
                  <a:cubicBezTo>
                    <a:pt x="814" y="113"/>
                    <a:pt x="814" y="113"/>
                    <a:pt x="809" y="114"/>
                  </a:cubicBezTo>
                  <a:cubicBezTo>
                    <a:pt x="806" y="115"/>
                    <a:pt x="804" y="114"/>
                    <a:pt x="802" y="112"/>
                  </a:cubicBezTo>
                  <a:cubicBezTo>
                    <a:pt x="800" y="110"/>
                    <a:pt x="799" y="114"/>
                    <a:pt x="797" y="113"/>
                  </a:cubicBezTo>
                  <a:cubicBezTo>
                    <a:pt x="796" y="112"/>
                    <a:pt x="795" y="110"/>
                    <a:pt x="793" y="109"/>
                  </a:cubicBezTo>
                  <a:cubicBezTo>
                    <a:pt x="791" y="111"/>
                    <a:pt x="790" y="112"/>
                    <a:pt x="788" y="113"/>
                  </a:cubicBezTo>
                  <a:cubicBezTo>
                    <a:pt x="781" y="110"/>
                    <a:pt x="775" y="106"/>
                    <a:pt x="768" y="113"/>
                  </a:cubicBezTo>
                  <a:cubicBezTo>
                    <a:pt x="764" y="112"/>
                    <a:pt x="760" y="111"/>
                    <a:pt x="756" y="110"/>
                  </a:cubicBezTo>
                  <a:cubicBezTo>
                    <a:pt x="752" y="115"/>
                    <a:pt x="752" y="115"/>
                    <a:pt x="747" y="114"/>
                  </a:cubicBezTo>
                  <a:cubicBezTo>
                    <a:pt x="747" y="114"/>
                    <a:pt x="746" y="114"/>
                    <a:pt x="745" y="114"/>
                  </a:cubicBezTo>
                  <a:cubicBezTo>
                    <a:pt x="745" y="114"/>
                    <a:pt x="745" y="114"/>
                    <a:pt x="745" y="113"/>
                  </a:cubicBezTo>
                  <a:cubicBezTo>
                    <a:pt x="745" y="110"/>
                    <a:pt x="743" y="108"/>
                    <a:pt x="741" y="106"/>
                  </a:cubicBezTo>
                  <a:cubicBezTo>
                    <a:pt x="740" y="106"/>
                    <a:pt x="739" y="106"/>
                    <a:pt x="739" y="106"/>
                  </a:cubicBezTo>
                  <a:cubicBezTo>
                    <a:pt x="739" y="108"/>
                    <a:pt x="739" y="110"/>
                    <a:pt x="738" y="112"/>
                  </a:cubicBezTo>
                  <a:cubicBezTo>
                    <a:pt x="733" y="112"/>
                    <a:pt x="728" y="112"/>
                    <a:pt x="722" y="112"/>
                  </a:cubicBezTo>
                  <a:cubicBezTo>
                    <a:pt x="716" y="105"/>
                    <a:pt x="716" y="106"/>
                    <a:pt x="713" y="113"/>
                  </a:cubicBezTo>
                  <a:cubicBezTo>
                    <a:pt x="713" y="113"/>
                    <a:pt x="712" y="114"/>
                    <a:pt x="711" y="114"/>
                  </a:cubicBezTo>
                  <a:cubicBezTo>
                    <a:pt x="710" y="113"/>
                    <a:pt x="707" y="112"/>
                    <a:pt x="706" y="111"/>
                  </a:cubicBezTo>
                  <a:cubicBezTo>
                    <a:pt x="704" y="108"/>
                    <a:pt x="701" y="108"/>
                    <a:pt x="698" y="109"/>
                  </a:cubicBezTo>
                  <a:cubicBezTo>
                    <a:pt x="695" y="111"/>
                    <a:pt x="692" y="111"/>
                    <a:pt x="689" y="109"/>
                  </a:cubicBezTo>
                  <a:cubicBezTo>
                    <a:pt x="688" y="109"/>
                    <a:pt x="685" y="109"/>
                    <a:pt x="684" y="109"/>
                  </a:cubicBezTo>
                  <a:cubicBezTo>
                    <a:pt x="681" y="112"/>
                    <a:pt x="677" y="112"/>
                    <a:pt x="674" y="111"/>
                  </a:cubicBezTo>
                  <a:cubicBezTo>
                    <a:pt x="672" y="111"/>
                    <a:pt x="669" y="111"/>
                    <a:pt x="667" y="111"/>
                  </a:cubicBezTo>
                  <a:cubicBezTo>
                    <a:pt x="666" y="116"/>
                    <a:pt x="666" y="123"/>
                    <a:pt x="656" y="122"/>
                  </a:cubicBezTo>
                  <a:cubicBezTo>
                    <a:pt x="656" y="121"/>
                    <a:pt x="654" y="119"/>
                    <a:pt x="653" y="117"/>
                  </a:cubicBezTo>
                  <a:cubicBezTo>
                    <a:pt x="650" y="114"/>
                    <a:pt x="649" y="111"/>
                    <a:pt x="644" y="113"/>
                  </a:cubicBezTo>
                  <a:cubicBezTo>
                    <a:pt x="644" y="114"/>
                    <a:pt x="642" y="112"/>
                    <a:pt x="641" y="112"/>
                  </a:cubicBezTo>
                  <a:cubicBezTo>
                    <a:pt x="640" y="111"/>
                    <a:pt x="638" y="110"/>
                    <a:pt x="637" y="109"/>
                  </a:cubicBezTo>
                  <a:cubicBezTo>
                    <a:pt x="636" y="112"/>
                    <a:pt x="635" y="113"/>
                    <a:pt x="634" y="115"/>
                  </a:cubicBezTo>
                  <a:cubicBezTo>
                    <a:pt x="631" y="115"/>
                    <a:pt x="629" y="115"/>
                    <a:pt x="628" y="112"/>
                  </a:cubicBezTo>
                  <a:cubicBezTo>
                    <a:pt x="627" y="109"/>
                    <a:pt x="624" y="109"/>
                    <a:pt x="622" y="109"/>
                  </a:cubicBezTo>
                  <a:cubicBezTo>
                    <a:pt x="618" y="111"/>
                    <a:pt x="614" y="110"/>
                    <a:pt x="610" y="109"/>
                  </a:cubicBezTo>
                  <a:cubicBezTo>
                    <a:pt x="607" y="106"/>
                    <a:pt x="604" y="108"/>
                    <a:pt x="601" y="109"/>
                  </a:cubicBezTo>
                  <a:cubicBezTo>
                    <a:pt x="593" y="111"/>
                    <a:pt x="585" y="110"/>
                    <a:pt x="578" y="106"/>
                  </a:cubicBezTo>
                  <a:cubicBezTo>
                    <a:pt x="576" y="105"/>
                    <a:pt x="576" y="102"/>
                    <a:pt x="575" y="101"/>
                  </a:cubicBezTo>
                  <a:cubicBezTo>
                    <a:pt x="569" y="97"/>
                    <a:pt x="563" y="92"/>
                    <a:pt x="555" y="93"/>
                  </a:cubicBezTo>
                  <a:cubicBezTo>
                    <a:pt x="553" y="93"/>
                    <a:pt x="551" y="93"/>
                    <a:pt x="548" y="94"/>
                  </a:cubicBezTo>
                  <a:cubicBezTo>
                    <a:pt x="545" y="95"/>
                    <a:pt x="542" y="94"/>
                    <a:pt x="539" y="93"/>
                  </a:cubicBezTo>
                  <a:cubicBezTo>
                    <a:pt x="532" y="91"/>
                    <a:pt x="526" y="88"/>
                    <a:pt x="525" y="80"/>
                  </a:cubicBezTo>
                  <a:cubicBezTo>
                    <a:pt x="524" y="75"/>
                    <a:pt x="520" y="73"/>
                    <a:pt x="515" y="72"/>
                  </a:cubicBezTo>
                  <a:cubicBezTo>
                    <a:pt x="514" y="72"/>
                    <a:pt x="511" y="73"/>
                    <a:pt x="510" y="73"/>
                  </a:cubicBezTo>
                  <a:cubicBezTo>
                    <a:pt x="503" y="63"/>
                    <a:pt x="492" y="61"/>
                    <a:pt x="485" y="53"/>
                  </a:cubicBezTo>
                  <a:cubicBezTo>
                    <a:pt x="482" y="56"/>
                    <a:pt x="481" y="58"/>
                    <a:pt x="481" y="61"/>
                  </a:cubicBezTo>
                  <a:cubicBezTo>
                    <a:pt x="480" y="64"/>
                    <a:pt x="479" y="65"/>
                    <a:pt x="476" y="66"/>
                  </a:cubicBezTo>
                  <a:cubicBezTo>
                    <a:pt x="475" y="66"/>
                    <a:pt x="473" y="66"/>
                    <a:pt x="472" y="66"/>
                  </a:cubicBezTo>
                  <a:cubicBezTo>
                    <a:pt x="472" y="68"/>
                    <a:pt x="473" y="71"/>
                    <a:pt x="473" y="73"/>
                  </a:cubicBezTo>
                  <a:cubicBezTo>
                    <a:pt x="470" y="73"/>
                    <a:pt x="468" y="73"/>
                    <a:pt x="466" y="73"/>
                  </a:cubicBezTo>
                  <a:cubicBezTo>
                    <a:pt x="461" y="72"/>
                    <a:pt x="456" y="72"/>
                    <a:pt x="451" y="73"/>
                  </a:cubicBezTo>
                  <a:cubicBezTo>
                    <a:pt x="446" y="75"/>
                    <a:pt x="441" y="75"/>
                    <a:pt x="435" y="75"/>
                  </a:cubicBezTo>
                  <a:cubicBezTo>
                    <a:pt x="429" y="74"/>
                    <a:pt x="423" y="75"/>
                    <a:pt x="416" y="77"/>
                  </a:cubicBezTo>
                  <a:cubicBezTo>
                    <a:pt x="406" y="80"/>
                    <a:pt x="397" y="79"/>
                    <a:pt x="387" y="75"/>
                  </a:cubicBezTo>
                  <a:cubicBezTo>
                    <a:pt x="383" y="73"/>
                    <a:pt x="378" y="73"/>
                    <a:pt x="374" y="74"/>
                  </a:cubicBezTo>
                  <a:cubicBezTo>
                    <a:pt x="370" y="74"/>
                    <a:pt x="367" y="74"/>
                    <a:pt x="364" y="73"/>
                  </a:cubicBezTo>
                  <a:cubicBezTo>
                    <a:pt x="361" y="73"/>
                    <a:pt x="359" y="72"/>
                    <a:pt x="357" y="72"/>
                  </a:cubicBezTo>
                  <a:cubicBezTo>
                    <a:pt x="354" y="72"/>
                    <a:pt x="351" y="73"/>
                    <a:pt x="348" y="74"/>
                  </a:cubicBezTo>
                  <a:cubicBezTo>
                    <a:pt x="344" y="67"/>
                    <a:pt x="338" y="65"/>
                    <a:pt x="331" y="65"/>
                  </a:cubicBezTo>
                  <a:cubicBezTo>
                    <a:pt x="324" y="65"/>
                    <a:pt x="318" y="64"/>
                    <a:pt x="311" y="64"/>
                  </a:cubicBezTo>
                  <a:cubicBezTo>
                    <a:pt x="308" y="64"/>
                    <a:pt x="305" y="63"/>
                    <a:pt x="302" y="64"/>
                  </a:cubicBezTo>
                  <a:cubicBezTo>
                    <a:pt x="287" y="67"/>
                    <a:pt x="273" y="66"/>
                    <a:pt x="258" y="62"/>
                  </a:cubicBezTo>
                  <a:cubicBezTo>
                    <a:pt x="252" y="60"/>
                    <a:pt x="245" y="57"/>
                    <a:pt x="239" y="62"/>
                  </a:cubicBezTo>
                  <a:cubicBezTo>
                    <a:pt x="238" y="63"/>
                    <a:pt x="237" y="62"/>
                    <a:pt x="236" y="62"/>
                  </a:cubicBezTo>
                  <a:cubicBezTo>
                    <a:pt x="235" y="62"/>
                    <a:pt x="234" y="62"/>
                    <a:pt x="233" y="63"/>
                  </a:cubicBezTo>
                  <a:cubicBezTo>
                    <a:pt x="232" y="64"/>
                    <a:pt x="230" y="65"/>
                    <a:pt x="228" y="64"/>
                  </a:cubicBezTo>
                  <a:cubicBezTo>
                    <a:pt x="226" y="63"/>
                    <a:pt x="224" y="62"/>
                    <a:pt x="222" y="62"/>
                  </a:cubicBezTo>
                  <a:cubicBezTo>
                    <a:pt x="220" y="61"/>
                    <a:pt x="218" y="61"/>
                    <a:pt x="217" y="61"/>
                  </a:cubicBezTo>
                  <a:cubicBezTo>
                    <a:pt x="216" y="66"/>
                    <a:pt x="215" y="71"/>
                    <a:pt x="213" y="75"/>
                  </a:cubicBezTo>
                  <a:cubicBezTo>
                    <a:pt x="210" y="76"/>
                    <a:pt x="208" y="75"/>
                    <a:pt x="206" y="76"/>
                  </a:cubicBezTo>
                  <a:cubicBezTo>
                    <a:pt x="203" y="77"/>
                    <a:pt x="200" y="73"/>
                    <a:pt x="197" y="74"/>
                  </a:cubicBezTo>
                  <a:cubicBezTo>
                    <a:pt x="196" y="75"/>
                    <a:pt x="194" y="78"/>
                    <a:pt x="192" y="78"/>
                  </a:cubicBezTo>
                  <a:cubicBezTo>
                    <a:pt x="189" y="78"/>
                    <a:pt x="187" y="82"/>
                    <a:pt x="184" y="83"/>
                  </a:cubicBezTo>
                  <a:cubicBezTo>
                    <a:pt x="183" y="81"/>
                    <a:pt x="181" y="80"/>
                    <a:pt x="180" y="77"/>
                  </a:cubicBezTo>
                  <a:cubicBezTo>
                    <a:pt x="176" y="78"/>
                    <a:pt x="172" y="77"/>
                    <a:pt x="167" y="77"/>
                  </a:cubicBezTo>
                  <a:cubicBezTo>
                    <a:pt x="163" y="76"/>
                    <a:pt x="159" y="77"/>
                    <a:pt x="155" y="76"/>
                  </a:cubicBezTo>
                  <a:cubicBezTo>
                    <a:pt x="151" y="76"/>
                    <a:pt x="147" y="75"/>
                    <a:pt x="143" y="75"/>
                  </a:cubicBezTo>
                  <a:cubicBezTo>
                    <a:pt x="141" y="75"/>
                    <a:pt x="139" y="76"/>
                    <a:pt x="136" y="76"/>
                  </a:cubicBezTo>
                  <a:cubicBezTo>
                    <a:pt x="135" y="76"/>
                    <a:pt x="134" y="77"/>
                    <a:pt x="133" y="77"/>
                  </a:cubicBezTo>
                  <a:cubicBezTo>
                    <a:pt x="131" y="76"/>
                    <a:pt x="128" y="75"/>
                    <a:pt x="125" y="74"/>
                  </a:cubicBezTo>
                  <a:cubicBezTo>
                    <a:pt x="123" y="74"/>
                    <a:pt x="121" y="78"/>
                    <a:pt x="118" y="77"/>
                  </a:cubicBezTo>
                  <a:cubicBezTo>
                    <a:pt x="115" y="76"/>
                    <a:pt x="112" y="77"/>
                    <a:pt x="110" y="77"/>
                  </a:cubicBezTo>
                  <a:cubicBezTo>
                    <a:pt x="107" y="78"/>
                    <a:pt x="104" y="78"/>
                    <a:pt x="102" y="77"/>
                  </a:cubicBezTo>
                  <a:cubicBezTo>
                    <a:pt x="98" y="75"/>
                    <a:pt x="98" y="75"/>
                    <a:pt x="95" y="79"/>
                  </a:cubicBezTo>
                  <a:cubicBezTo>
                    <a:pt x="93" y="81"/>
                    <a:pt x="91" y="82"/>
                    <a:pt x="89" y="83"/>
                  </a:cubicBezTo>
                  <a:cubicBezTo>
                    <a:pt x="83" y="86"/>
                    <a:pt x="77" y="89"/>
                    <a:pt x="70" y="85"/>
                  </a:cubicBezTo>
                  <a:cubicBezTo>
                    <a:pt x="65" y="85"/>
                    <a:pt x="59" y="82"/>
                    <a:pt x="53" y="86"/>
                  </a:cubicBezTo>
                  <a:cubicBezTo>
                    <a:pt x="51" y="88"/>
                    <a:pt x="47" y="89"/>
                    <a:pt x="44" y="88"/>
                  </a:cubicBezTo>
                  <a:cubicBezTo>
                    <a:pt x="40" y="87"/>
                    <a:pt x="37" y="86"/>
                    <a:pt x="33" y="89"/>
                  </a:cubicBezTo>
                  <a:cubicBezTo>
                    <a:pt x="31" y="91"/>
                    <a:pt x="27" y="88"/>
                    <a:pt x="25" y="91"/>
                  </a:cubicBezTo>
                  <a:cubicBezTo>
                    <a:pt x="22" y="94"/>
                    <a:pt x="20" y="90"/>
                    <a:pt x="17" y="90"/>
                  </a:cubicBezTo>
                  <a:cubicBezTo>
                    <a:pt x="16" y="90"/>
                    <a:pt x="15" y="90"/>
                    <a:pt x="13" y="91"/>
                  </a:cubicBezTo>
                  <a:cubicBezTo>
                    <a:pt x="10" y="92"/>
                    <a:pt x="7" y="92"/>
                    <a:pt x="4" y="90"/>
                  </a:cubicBezTo>
                  <a:cubicBezTo>
                    <a:pt x="2" y="88"/>
                    <a:pt x="2" y="88"/>
                    <a:pt x="0" y="87"/>
                  </a:cubicBezTo>
                  <a:cubicBezTo>
                    <a:pt x="0" y="73"/>
                    <a:pt x="0" y="54"/>
                    <a:pt x="0" y="31"/>
                  </a:cubicBezTo>
                  <a:lnTo>
                    <a:pt x="0" y="0"/>
                  </a:lnTo>
                  <a:close/>
                </a:path>
              </a:pathLst>
            </a:custGeom>
            <a:solidFill>
              <a:srgbClr val="FFFFFF"/>
            </a:solidFill>
            <a:ln>
              <a:noFill/>
            </a:ln>
          </p:spPr>
          <p:txBody>
            <a:bodyPr anchorCtr="0" anchor="t" bIns="35100" lIns="67500" spcFirstLastPara="1" rIns="67500" wrap="square" tIns="35100">
              <a:no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grpSp>
      <p:sp>
        <p:nvSpPr>
          <p:cNvPr id="57" name="Google Shape;57;p13"/>
          <p:cNvSpPr/>
          <p:nvPr>
            <p:ph idx="2" type="pic"/>
          </p:nvPr>
        </p:nvSpPr>
        <p:spPr>
          <a:xfrm>
            <a:off x="-1" y="0"/>
            <a:ext cx="9144000" cy="5143500"/>
          </a:xfrm>
          <a:prstGeom prst="rect">
            <a:avLst/>
          </a:prstGeom>
          <a:solidFill>
            <a:srgbClr val="FFFFFF"/>
          </a:solidFill>
          <a:ln>
            <a:noFill/>
          </a:ln>
        </p:spPr>
        <p:txBody>
          <a:bodyPr anchorCtr="0" anchor="t" bIns="70200" lIns="135000" spcFirstLastPara="1" rIns="135000" wrap="square" tIns="70200">
            <a:noAutofit/>
          </a:bodyPr>
          <a:lstStyle>
            <a:lvl1pPr lvl="0" marR="0" rtl="0" algn="l">
              <a:spcBef>
                <a:spcPts val="900"/>
              </a:spcBef>
              <a:spcAft>
                <a:spcPts val="0"/>
              </a:spcAft>
              <a:buClr>
                <a:schemeClr val="accent5"/>
              </a:buClr>
              <a:buSzPts val="1100"/>
              <a:buFont typeface="Arial"/>
              <a:buNone/>
              <a:defRPr b="0" i="0" sz="1100" u="none" cap="none" strike="noStrike">
                <a:solidFill>
                  <a:schemeClr val="dk1"/>
                </a:solidFill>
                <a:latin typeface="Arial"/>
                <a:ea typeface="Arial"/>
                <a:cs typeface="Arial"/>
                <a:sym typeface="Arial"/>
              </a:defRPr>
            </a:lvl1pPr>
            <a:lvl2pPr lvl="1"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2pPr>
            <a:lvl3pPr lvl="2"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3pPr>
            <a:lvl4pPr lvl="3"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6pPr>
            <a:lvl7pPr lvl="6"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7pPr>
            <a:lvl8pPr lvl="7"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8pPr>
            <a:lvl9pPr lvl="8"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k_headline">
  <p:cSld name="tk_headline">
    <p:spTree>
      <p:nvGrpSpPr>
        <p:cNvPr id="58" name="Shape 58"/>
        <p:cNvGrpSpPr/>
        <p:nvPr/>
      </p:nvGrpSpPr>
      <p:grpSpPr>
        <a:xfrm>
          <a:off x="0" y="0"/>
          <a:ext cx="0" cy="0"/>
          <a:chOff x="0" y="0"/>
          <a:chExt cx="0" cy="0"/>
        </a:xfrm>
      </p:grpSpPr>
      <p:sp>
        <p:nvSpPr>
          <p:cNvPr id="59" name="Google Shape;59;p14"/>
          <p:cNvSpPr txBox="1"/>
          <p:nvPr>
            <p:ph type="title"/>
          </p:nvPr>
        </p:nvSpPr>
        <p:spPr>
          <a:xfrm>
            <a:off x="252000" y="194400"/>
            <a:ext cx="8640000" cy="2541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accent5"/>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0" name="Google Shape;60;p14"/>
          <p:cNvSpPr txBox="1"/>
          <p:nvPr>
            <p:ph idx="1" type="body"/>
          </p:nvPr>
        </p:nvSpPr>
        <p:spPr>
          <a:xfrm>
            <a:off x="251999" y="4622400"/>
            <a:ext cx="8028000" cy="1080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SzPts val="600"/>
              <a:buNone/>
              <a:defRPr sz="600"/>
            </a:lvl1pPr>
            <a:lvl2pPr indent="-317500" lvl="1" marL="914400" rtl="0" algn="l">
              <a:spcBef>
                <a:spcPts val="900"/>
              </a:spcBef>
              <a:spcAft>
                <a:spcPts val="0"/>
              </a:spcAft>
              <a:buSzPts val="1400"/>
              <a:buChar char="○"/>
              <a:defRPr/>
            </a:lvl2pPr>
            <a:lvl3pPr indent="-317500" lvl="2" marL="1371600" rtl="0" algn="l">
              <a:spcBef>
                <a:spcPts val="900"/>
              </a:spcBef>
              <a:spcAft>
                <a:spcPts val="0"/>
              </a:spcAft>
              <a:buSzPts val="1400"/>
              <a:buChar char="■"/>
              <a:defRPr/>
            </a:lvl3pPr>
            <a:lvl4pPr indent="-317500" lvl="3" marL="1828800" rtl="0" algn="l">
              <a:spcBef>
                <a:spcPts val="900"/>
              </a:spcBef>
              <a:spcAft>
                <a:spcPts val="0"/>
              </a:spcAft>
              <a:buSzPts val="1400"/>
              <a:buChar char="●"/>
              <a:defRPr/>
            </a:lvl4pPr>
            <a:lvl5pPr indent="-317500" lvl="4" marL="2286000" rtl="0" algn="l">
              <a:spcBef>
                <a:spcPts val="900"/>
              </a:spcBef>
              <a:spcAft>
                <a:spcPts val="0"/>
              </a:spcAft>
              <a:buSzPts val="1400"/>
              <a:buChar char="○"/>
              <a:defRPr/>
            </a:lvl5pPr>
            <a:lvl6pPr indent="-317500" lvl="5" marL="2743200" rtl="0" algn="l">
              <a:spcBef>
                <a:spcPts val="900"/>
              </a:spcBef>
              <a:spcAft>
                <a:spcPts val="0"/>
              </a:spcAft>
              <a:buSzPts val="1400"/>
              <a:buChar char="■"/>
              <a:defRPr/>
            </a:lvl6pPr>
            <a:lvl7pPr indent="-317500" lvl="6" marL="3200400" rtl="0" algn="l">
              <a:spcBef>
                <a:spcPts val="900"/>
              </a:spcBef>
              <a:spcAft>
                <a:spcPts val="0"/>
              </a:spcAft>
              <a:buSzPts val="1400"/>
              <a:buChar char="●"/>
              <a:defRPr/>
            </a:lvl7pPr>
            <a:lvl8pPr indent="-317500" lvl="7" marL="3657600" rtl="0" algn="l">
              <a:spcBef>
                <a:spcPts val="900"/>
              </a:spcBef>
              <a:spcAft>
                <a:spcPts val="0"/>
              </a:spcAft>
              <a:buSzPts val="1400"/>
              <a:buChar char="○"/>
              <a:defRPr/>
            </a:lvl8pPr>
            <a:lvl9pPr indent="-317500" lvl="8" marL="4114800" rtl="0" algn="l">
              <a:spcBef>
                <a:spcPts val="900"/>
              </a:spcBef>
              <a:spcAft>
                <a:spcPts val="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k_headline + text">
  <p:cSld name="tk_headline + text">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0" r="0" t="0"/>
          <a:stretch/>
        </p:blipFill>
        <p:spPr>
          <a:xfrm>
            <a:off x="1589" y="1192"/>
            <a:ext cx="1587" cy="1191"/>
          </a:xfrm>
          <a:prstGeom prst="rect">
            <a:avLst/>
          </a:prstGeom>
          <a:noFill/>
          <a:ln>
            <a:noFill/>
          </a:ln>
        </p:spPr>
      </p:pic>
      <p:sp>
        <p:nvSpPr>
          <p:cNvPr id="63" name="Google Shape;63;p15"/>
          <p:cNvSpPr txBox="1"/>
          <p:nvPr>
            <p:ph type="title"/>
          </p:nvPr>
        </p:nvSpPr>
        <p:spPr>
          <a:xfrm>
            <a:off x="252000" y="194400"/>
            <a:ext cx="8640000" cy="254100"/>
          </a:xfrm>
          <a:prstGeom prst="rect">
            <a:avLst/>
          </a:prstGeom>
          <a:noFill/>
          <a:ln>
            <a:noFill/>
          </a:ln>
        </p:spPr>
        <p:txBody>
          <a:bodyPr anchorCtr="0" anchor="t" bIns="0" lIns="0" spcFirstLastPara="1" rIns="0" wrap="square" tIns="0">
            <a:noAutofit/>
          </a:bodyPr>
          <a:lstStyle>
            <a:lvl1pPr lvl="0" rtl="0" algn="l">
              <a:spcBef>
                <a:spcPts val="0"/>
              </a:spcBef>
              <a:spcAft>
                <a:spcPts val="0"/>
              </a:spcAft>
              <a:buClr>
                <a:schemeClr val="accent5"/>
              </a:buClr>
              <a:buSzPts val="1700"/>
              <a:buFont typeface="Arial"/>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4" name="Google Shape;64;p15"/>
          <p:cNvSpPr txBox="1"/>
          <p:nvPr>
            <p:ph idx="1" type="body"/>
          </p:nvPr>
        </p:nvSpPr>
        <p:spPr>
          <a:xfrm>
            <a:off x="252000" y="1142099"/>
            <a:ext cx="8640000" cy="3402000"/>
          </a:xfrm>
          <a:prstGeom prst="rect">
            <a:avLst/>
          </a:prstGeom>
          <a:noFill/>
          <a:ln>
            <a:noFill/>
          </a:ln>
        </p:spPr>
        <p:txBody>
          <a:bodyPr anchorCtr="0" anchor="t" bIns="0" lIns="0" spcFirstLastPara="1" rIns="0" wrap="square" tIns="0">
            <a:noAutofit/>
          </a:bodyPr>
          <a:lstStyle>
            <a:lvl1pPr indent="-317500" lvl="0" marL="457200" rtl="0" algn="l">
              <a:spcBef>
                <a:spcPts val="900"/>
              </a:spcBef>
              <a:spcAft>
                <a:spcPts val="0"/>
              </a:spcAft>
              <a:buSzPts val="1400"/>
              <a:buChar char="●"/>
              <a:defRPr/>
            </a:lvl1pPr>
            <a:lvl2pPr indent="-317500" lvl="1" marL="914400" rtl="0" algn="l">
              <a:spcBef>
                <a:spcPts val="900"/>
              </a:spcBef>
              <a:spcAft>
                <a:spcPts val="0"/>
              </a:spcAft>
              <a:buSzPts val="1400"/>
              <a:buChar char="○"/>
              <a:defRPr/>
            </a:lvl2pPr>
            <a:lvl3pPr indent="-317500" lvl="2" marL="1371600" rtl="0" algn="l">
              <a:spcBef>
                <a:spcPts val="900"/>
              </a:spcBef>
              <a:spcAft>
                <a:spcPts val="0"/>
              </a:spcAft>
              <a:buSzPts val="1400"/>
              <a:buChar char="■"/>
              <a:defRPr/>
            </a:lvl3pPr>
            <a:lvl4pPr indent="-317500" lvl="3" marL="1828800" rtl="0" algn="l">
              <a:spcBef>
                <a:spcPts val="900"/>
              </a:spcBef>
              <a:spcAft>
                <a:spcPts val="0"/>
              </a:spcAft>
              <a:buSzPts val="1400"/>
              <a:buChar char="●"/>
              <a:defRPr/>
            </a:lvl4pPr>
            <a:lvl5pPr indent="-317500" lvl="4" marL="2286000" rtl="0" algn="l">
              <a:spcBef>
                <a:spcPts val="900"/>
              </a:spcBef>
              <a:spcAft>
                <a:spcPts val="0"/>
              </a:spcAft>
              <a:buSzPts val="1400"/>
              <a:buChar char="○"/>
              <a:defRPr/>
            </a:lvl5pPr>
            <a:lvl6pPr indent="-317500" lvl="5" marL="2743200" rtl="0" algn="l">
              <a:spcBef>
                <a:spcPts val="900"/>
              </a:spcBef>
              <a:spcAft>
                <a:spcPts val="0"/>
              </a:spcAft>
              <a:buSzPts val="1400"/>
              <a:buChar char="■"/>
              <a:defRPr/>
            </a:lvl6pPr>
            <a:lvl7pPr indent="-317500" lvl="6" marL="3200400" rtl="0" algn="l">
              <a:spcBef>
                <a:spcPts val="900"/>
              </a:spcBef>
              <a:spcAft>
                <a:spcPts val="0"/>
              </a:spcAft>
              <a:buSzPts val="1400"/>
              <a:buChar char="●"/>
              <a:defRPr/>
            </a:lvl7pPr>
            <a:lvl8pPr indent="-317500" lvl="7" marL="3657600" rtl="0" algn="l">
              <a:spcBef>
                <a:spcPts val="900"/>
              </a:spcBef>
              <a:spcAft>
                <a:spcPts val="0"/>
              </a:spcAft>
              <a:buSzPts val="1400"/>
              <a:buChar char="○"/>
              <a:defRPr/>
            </a:lvl8pPr>
            <a:lvl9pPr indent="-317500" lvl="8" marL="4114800" rtl="0" algn="l">
              <a:spcBef>
                <a:spcPts val="900"/>
              </a:spcBef>
              <a:spcAft>
                <a:spcPts val="0"/>
              </a:spcAft>
              <a:buSzPts val="1400"/>
              <a:buChar char="■"/>
              <a:defRPr/>
            </a:lvl9pPr>
          </a:lstStyle>
          <a:p/>
        </p:txBody>
      </p:sp>
      <p:sp>
        <p:nvSpPr>
          <p:cNvPr id="65" name="Google Shape;65;p15"/>
          <p:cNvSpPr txBox="1"/>
          <p:nvPr>
            <p:ph idx="2" type="body"/>
          </p:nvPr>
        </p:nvSpPr>
        <p:spPr>
          <a:xfrm>
            <a:off x="251999" y="4622400"/>
            <a:ext cx="8028000" cy="108000"/>
          </a:xfrm>
          <a:prstGeom prst="rect">
            <a:avLst/>
          </a:prstGeom>
          <a:noFill/>
          <a:ln>
            <a:noFill/>
          </a:ln>
        </p:spPr>
        <p:txBody>
          <a:bodyPr anchorCtr="0" anchor="b" bIns="0" lIns="0" spcFirstLastPara="1" rIns="0" wrap="square" tIns="0">
            <a:noAutofit/>
          </a:bodyPr>
          <a:lstStyle>
            <a:lvl1pPr indent="-228600" lvl="0" marL="457200" rtl="0" algn="l">
              <a:lnSpc>
                <a:spcPct val="100000"/>
              </a:lnSpc>
              <a:spcBef>
                <a:spcPts val="0"/>
              </a:spcBef>
              <a:spcAft>
                <a:spcPts val="0"/>
              </a:spcAft>
              <a:buSzPts val="600"/>
              <a:buNone/>
              <a:defRPr sz="600"/>
            </a:lvl1pPr>
            <a:lvl2pPr indent="-317500" lvl="1" marL="914400" rtl="0" algn="l">
              <a:spcBef>
                <a:spcPts val="900"/>
              </a:spcBef>
              <a:spcAft>
                <a:spcPts val="0"/>
              </a:spcAft>
              <a:buSzPts val="1400"/>
              <a:buChar char="○"/>
              <a:defRPr/>
            </a:lvl2pPr>
            <a:lvl3pPr indent="-317500" lvl="2" marL="1371600" rtl="0" algn="l">
              <a:spcBef>
                <a:spcPts val="900"/>
              </a:spcBef>
              <a:spcAft>
                <a:spcPts val="0"/>
              </a:spcAft>
              <a:buSzPts val="1400"/>
              <a:buChar char="■"/>
              <a:defRPr/>
            </a:lvl3pPr>
            <a:lvl4pPr indent="-317500" lvl="3" marL="1828800" rtl="0" algn="l">
              <a:spcBef>
                <a:spcPts val="900"/>
              </a:spcBef>
              <a:spcAft>
                <a:spcPts val="0"/>
              </a:spcAft>
              <a:buSzPts val="1400"/>
              <a:buChar char="●"/>
              <a:defRPr/>
            </a:lvl4pPr>
            <a:lvl5pPr indent="-317500" lvl="4" marL="2286000" rtl="0" algn="l">
              <a:spcBef>
                <a:spcPts val="900"/>
              </a:spcBef>
              <a:spcAft>
                <a:spcPts val="0"/>
              </a:spcAft>
              <a:buSzPts val="1400"/>
              <a:buChar char="○"/>
              <a:defRPr/>
            </a:lvl5pPr>
            <a:lvl6pPr indent="-317500" lvl="5" marL="2743200" rtl="0" algn="l">
              <a:spcBef>
                <a:spcPts val="900"/>
              </a:spcBef>
              <a:spcAft>
                <a:spcPts val="0"/>
              </a:spcAft>
              <a:buSzPts val="1400"/>
              <a:buChar char="■"/>
              <a:defRPr/>
            </a:lvl6pPr>
            <a:lvl7pPr indent="-317500" lvl="6" marL="3200400" rtl="0" algn="l">
              <a:spcBef>
                <a:spcPts val="900"/>
              </a:spcBef>
              <a:spcAft>
                <a:spcPts val="0"/>
              </a:spcAft>
              <a:buSzPts val="1400"/>
              <a:buChar char="●"/>
              <a:defRPr/>
            </a:lvl7pPr>
            <a:lvl8pPr indent="-317500" lvl="7" marL="3657600" rtl="0" algn="l">
              <a:spcBef>
                <a:spcPts val="900"/>
              </a:spcBef>
              <a:spcAft>
                <a:spcPts val="0"/>
              </a:spcAft>
              <a:buSzPts val="1400"/>
              <a:buChar char="○"/>
              <a:defRPr/>
            </a:lvl8pPr>
            <a:lvl9pPr indent="-317500" lvl="8" marL="4114800" rtl="0" algn="l">
              <a:spcBef>
                <a:spcPts val="90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ocus Master - 147">
  <p:cSld name="Crocus Master - 147">
    <p:spTree>
      <p:nvGrpSpPr>
        <p:cNvPr id="66" name="Shape 66"/>
        <p:cNvGrpSpPr/>
        <p:nvPr/>
      </p:nvGrpSpPr>
      <p:grpSpPr>
        <a:xfrm>
          <a:off x="0" y="0"/>
          <a:ext cx="0" cy="0"/>
          <a:chOff x="0" y="0"/>
          <a:chExt cx="0" cy="0"/>
        </a:xfrm>
      </p:grpSpPr>
      <p:sp>
        <p:nvSpPr>
          <p:cNvPr id="67" name="Google Shape;67;p16"/>
          <p:cNvSpPr/>
          <p:nvPr>
            <p:ph idx="2" type="pic"/>
          </p:nvPr>
        </p:nvSpPr>
        <p:spPr>
          <a:xfrm>
            <a:off x="0" y="0"/>
            <a:ext cx="9144000" cy="5143500"/>
          </a:xfrm>
          <a:prstGeom prst="rect">
            <a:avLst/>
          </a:prstGeom>
          <a:solidFill>
            <a:srgbClr val="FFFFFF"/>
          </a:solidFill>
          <a:ln>
            <a:noFill/>
          </a:ln>
        </p:spPr>
        <p:txBody>
          <a:bodyPr anchorCtr="0" anchor="t" bIns="70200" lIns="135000" spcFirstLastPara="1" rIns="135000" wrap="square" tIns="70200">
            <a:noAutofit/>
          </a:bodyPr>
          <a:lstStyle>
            <a:lvl1pPr lvl="0" marR="0" rtl="0" algn="l">
              <a:spcBef>
                <a:spcPts val="900"/>
              </a:spcBef>
              <a:spcAft>
                <a:spcPts val="0"/>
              </a:spcAft>
              <a:buClr>
                <a:schemeClr val="accent5"/>
              </a:buClr>
              <a:buSzPts val="1100"/>
              <a:buFont typeface="Arial"/>
              <a:buNone/>
              <a:defRPr b="0" i="0" sz="1100" u="none" cap="none" strike="noStrike">
                <a:solidFill>
                  <a:schemeClr val="dk1"/>
                </a:solidFill>
                <a:latin typeface="Arial"/>
                <a:ea typeface="Arial"/>
                <a:cs typeface="Arial"/>
                <a:sym typeface="Arial"/>
              </a:defRPr>
            </a:lvl1pPr>
            <a:lvl2pPr lvl="1"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2pPr>
            <a:lvl3pPr lvl="2"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3pPr>
            <a:lvl4pPr lvl="3"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4pPr>
            <a:lvl5pPr lvl="4"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5pPr>
            <a:lvl6pPr lvl="5"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6pPr>
            <a:lvl7pPr lvl="6"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7pPr>
            <a:lvl8pPr lvl="7"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8pPr>
            <a:lvl9pPr lvl="8" marR="0" rtl="0" algn="l">
              <a:spcBef>
                <a:spcPts val="900"/>
              </a:spcBef>
              <a:spcAft>
                <a:spcPts val="0"/>
              </a:spcAft>
              <a:buClr>
                <a:schemeClr val="accent5"/>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8" name="Google Shape;68;p16"/>
          <p:cNvSpPr txBox="1"/>
          <p:nvPr>
            <p:ph type="ctrTitle"/>
          </p:nvPr>
        </p:nvSpPr>
        <p:spPr>
          <a:xfrm>
            <a:off x="1620570" y="2192693"/>
            <a:ext cx="5902800" cy="557400"/>
          </a:xfrm>
          <a:prstGeom prst="rect">
            <a:avLst/>
          </a:prstGeom>
          <a:noFill/>
          <a:ln>
            <a:noFill/>
          </a:ln>
        </p:spPr>
        <p:txBody>
          <a:bodyPr anchorCtr="0" anchor="t" bIns="70200" lIns="135000" spcFirstLastPara="1" rIns="135000" wrap="square" tIns="70200">
            <a:noAutofit/>
          </a:bodyPr>
          <a:lstStyle>
            <a:lvl1pPr lvl="0" rtl="0" algn="ctr">
              <a:spcBef>
                <a:spcPts val="0"/>
              </a:spcBef>
              <a:spcAft>
                <a:spcPts val="0"/>
              </a:spcAft>
              <a:buClr>
                <a:srgbClr val="FFFFFF"/>
              </a:buClr>
              <a:buSzPts val="2700"/>
              <a:buFont typeface="Arial"/>
              <a:buNone/>
              <a:defRPr b="1" sz="2700" cap="none">
                <a:solidFill>
                  <a:srgbClr val="FFFFFF"/>
                </a:solidFill>
                <a:latin typeface="Arial"/>
                <a:ea typeface="Arial"/>
                <a:cs typeface="Arial"/>
                <a:sym typeface="A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9" name="Google Shape;69;p16"/>
          <p:cNvSpPr txBox="1"/>
          <p:nvPr>
            <p:ph idx="1" type="subTitle"/>
          </p:nvPr>
        </p:nvSpPr>
        <p:spPr>
          <a:xfrm>
            <a:off x="1897811" y="1856332"/>
            <a:ext cx="5331300" cy="303300"/>
          </a:xfrm>
          <a:prstGeom prst="rect">
            <a:avLst/>
          </a:prstGeom>
          <a:noFill/>
          <a:ln>
            <a:noFill/>
          </a:ln>
        </p:spPr>
        <p:txBody>
          <a:bodyPr anchorCtr="0" anchor="b" bIns="70200" lIns="135000" spcFirstLastPara="1" rIns="135000" wrap="square" tIns="70200">
            <a:noAutofit/>
          </a:bodyPr>
          <a:lstStyle>
            <a:lvl1pPr lvl="0" rtl="0" algn="ctr">
              <a:spcBef>
                <a:spcPts val="200"/>
              </a:spcBef>
              <a:spcAft>
                <a:spcPts val="0"/>
              </a:spcAft>
              <a:buSzPts val="1100"/>
              <a:buFont typeface="Arial"/>
              <a:buNone/>
              <a:defRPr sz="1100">
                <a:solidFill>
                  <a:srgbClr val="FFFFFF"/>
                </a:solidFill>
                <a:latin typeface="Arial"/>
                <a:ea typeface="Arial"/>
                <a:cs typeface="Arial"/>
                <a:sym typeface="Arial"/>
              </a:defRPr>
            </a:lvl1pPr>
            <a:lvl2pPr lvl="1" rtl="0" algn="ctr">
              <a:spcBef>
                <a:spcPts val="900"/>
              </a:spcBef>
              <a:spcAft>
                <a:spcPts val="0"/>
              </a:spcAft>
              <a:buSzPts val="1200"/>
              <a:buNone/>
              <a:defRPr>
                <a:solidFill>
                  <a:srgbClr val="8C8C8C"/>
                </a:solidFill>
              </a:defRPr>
            </a:lvl2pPr>
            <a:lvl3pPr lvl="2" rtl="0" algn="ctr">
              <a:spcBef>
                <a:spcPts val="900"/>
              </a:spcBef>
              <a:spcAft>
                <a:spcPts val="0"/>
              </a:spcAft>
              <a:buSzPts val="1200"/>
              <a:buNone/>
              <a:defRPr>
                <a:solidFill>
                  <a:srgbClr val="8C8C8C"/>
                </a:solidFill>
              </a:defRPr>
            </a:lvl3pPr>
            <a:lvl4pPr lvl="3" rtl="0" algn="ctr">
              <a:spcBef>
                <a:spcPts val="900"/>
              </a:spcBef>
              <a:spcAft>
                <a:spcPts val="0"/>
              </a:spcAft>
              <a:buSzPts val="1200"/>
              <a:buNone/>
              <a:defRPr>
                <a:solidFill>
                  <a:srgbClr val="8C8C8C"/>
                </a:solidFill>
              </a:defRPr>
            </a:lvl4pPr>
            <a:lvl5pPr lvl="4" rtl="0" algn="ctr">
              <a:spcBef>
                <a:spcPts val="900"/>
              </a:spcBef>
              <a:spcAft>
                <a:spcPts val="0"/>
              </a:spcAft>
              <a:buSzPts val="1200"/>
              <a:buNone/>
              <a:defRPr>
                <a:solidFill>
                  <a:srgbClr val="8C8C8C"/>
                </a:solidFill>
              </a:defRPr>
            </a:lvl5pPr>
            <a:lvl6pPr lvl="5" rtl="0" algn="ctr">
              <a:spcBef>
                <a:spcPts val="900"/>
              </a:spcBef>
              <a:spcAft>
                <a:spcPts val="0"/>
              </a:spcAft>
              <a:buSzPts val="1200"/>
              <a:buNone/>
              <a:defRPr>
                <a:solidFill>
                  <a:srgbClr val="8C8C8C"/>
                </a:solidFill>
              </a:defRPr>
            </a:lvl6pPr>
            <a:lvl7pPr lvl="6" rtl="0" algn="ctr">
              <a:spcBef>
                <a:spcPts val="900"/>
              </a:spcBef>
              <a:spcAft>
                <a:spcPts val="0"/>
              </a:spcAft>
              <a:buSzPts val="1200"/>
              <a:buNone/>
              <a:defRPr>
                <a:solidFill>
                  <a:srgbClr val="8C8C8C"/>
                </a:solidFill>
              </a:defRPr>
            </a:lvl7pPr>
            <a:lvl8pPr lvl="7" rtl="0" algn="ctr">
              <a:spcBef>
                <a:spcPts val="900"/>
              </a:spcBef>
              <a:spcAft>
                <a:spcPts val="0"/>
              </a:spcAft>
              <a:buSzPts val="1200"/>
              <a:buNone/>
              <a:defRPr>
                <a:solidFill>
                  <a:srgbClr val="8C8C8C"/>
                </a:solidFill>
              </a:defRPr>
            </a:lvl8pPr>
            <a:lvl9pPr lvl="8" rtl="0" algn="ctr">
              <a:spcBef>
                <a:spcPts val="900"/>
              </a:spcBef>
              <a:spcAft>
                <a:spcPts val="0"/>
              </a:spcAft>
              <a:buSzPts val="1200"/>
              <a:buNone/>
              <a:defRPr>
                <a:solidFill>
                  <a:srgbClr val="8C8C8C"/>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1.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7.png"/><Relationship Id="rId8"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25.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32.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40.png"/><Relationship Id="rId5" Type="http://schemas.openxmlformats.org/officeDocument/2006/relationships/image" Target="../media/image3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33.png"/><Relationship Id="rId5" Type="http://schemas.openxmlformats.org/officeDocument/2006/relationships/image" Target="../media/image46.png"/><Relationship Id="rId6" Type="http://schemas.openxmlformats.org/officeDocument/2006/relationships/image" Target="../media/image48.png"/><Relationship Id="rId7"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47.png"/><Relationship Id="rId5" Type="http://schemas.openxmlformats.org/officeDocument/2006/relationships/image" Target="../media/image45.png"/><Relationship Id="rId6" Type="http://schemas.openxmlformats.org/officeDocument/2006/relationships/image" Target="../media/image50.png"/><Relationship Id="rId7" Type="http://schemas.openxmlformats.org/officeDocument/2006/relationships/image" Target="../media/image44.png"/><Relationship Id="rId8" Type="http://schemas.openxmlformats.org/officeDocument/2006/relationships/image" Target="../media/image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43.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57.png"/><Relationship Id="rId5"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52.png"/><Relationship Id="rId5"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59.png"/><Relationship Id="rId5"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60.png"/><Relationship Id="rId5"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65.png"/><Relationship Id="rId5"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54.png"/><Relationship Id="rId5"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64.png"/><Relationship Id="rId5"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png"/><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4.pn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4.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1.png"/><Relationship Id="rId6" Type="http://schemas.openxmlformats.org/officeDocument/2006/relationships/image" Target="../media/image5.png"/><Relationship Id="rId7"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8.png"/><Relationship Id="rId5" Type="http://schemas.openxmlformats.org/officeDocument/2006/relationships/image" Target="../media/image14.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7"/>
          <p:cNvPicPr preferRelativeResize="0"/>
          <p:nvPr>
            <p:ph idx="2" type="pic"/>
          </p:nvPr>
        </p:nvPicPr>
        <p:blipFill rotWithShape="1">
          <a:blip r:embed="rId3">
            <a:alphaModFix amt="45000"/>
          </a:blip>
          <a:srcRect b="7813" l="0" r="0" t="7813"/>
          <a:stretch/>
        </p:blipFill>
        <p:spPr>
          <a:xfrm>
            <a:off x="-1" y="-90150"/>
            <a:ext cx="9144000" cy="5143500"/>
          </a:xfrm>
          <a:prstGeom prst="rect">
            <a:avLst/>
          </a:prstGeom>
          <a:solidFill>
            <a:srgbClr val="FFFFFF"/>
          </a:solidFill>
          <a:ln>
            <a:noFill/>
          </a:ln>
          <a:effectLst>
            <a:outerShdw blurRad="57150" rotWithShape="0" algn="bl" dir="5400000" dist="19050">
              <a:srgbClr val="000000">
                <a:alpha val="0"/>
              </a:srgbClr>
            </a:outerShdw>
          </a:effectLst>
        </p:spPr>
      </p:pic>
      <p:grpSp>
        <p:nvGrpSpPr>
          <p:cNvPr id="75" name="Google Shape;75;p17"/>
          <p:cNvGrpSpPr/>
          <p:nvPr/>
        </p:nvGrpSpPr>
        <p:grpSpPr>
          <a:xfrm>
            <a:off x="434289" y="98325"/>
            <a:ext cx="8275418" cy="4877242"/>
            <a:chOff x="286106" y="226433"/>
            <a:chExt cx="8471100" cy="6502989"/>
          </a:xfrm>
        </p:grpSpPr>
        <p:grpSp>
          <p:nvGrpSpPr>
            <p:cNvPr id="76" name="Google Shape;76;p17"/>
            <p:cNvGrpSpPr/>
            <p:nvPr/>
          </p:nvGrpSpPr>
          <p:grpSpPr>
            <a:xfrm>
              <a:off x="534659" y="226433"/>
              <a:ext cx="8024328" cy="6293436"/>
              <a:chOff x="534659" y="226433"/>
              <a:chExt cx="8024328" cy="6293436"/>
            </a:xfrm>
          </p:grpSpPr>
          <p:sp>
            <p:nvSpPr>
              <p:cNvPr id="77" name="Google Shape;77;p17"/>
              <p:cNvSpPr/>
              <p:nvPr/>
            </p:nvSpPr>
            <p:spPr>
              <a:xfrm>
                <a:off x="584987" y="5871269"/>
                <a:ext cx="7974000" cy="648600"/>
              </a:xfrm>
              <a:prstGeom prst="rect">
                <a:avLst/>
              </a:prstGeom>
              <a:solidFill>
                <a:srgbClr val="EF5F90">
                  <a:alpha val="90100"/>
                </a:srgbClr>
              </a:solidFill>
              <a:ln>
                <a:noFill/>
              </a:ln>
            </p:spPr>
            <p:txBody>
              <a:bodyPr anchorCtr="0" anchor="t" bIns="35100" lIns="67500" spcFirstLastPara="1" rIns="67500" wrap="square" tIns="35100">
                <a:noAutofit/>
              </a:bodyPr>
              <a:lstStyle/>
              <a:p>
                <a:pPr indent="0" lvl="0" marL="0" marR="0" rtl="0" algn="ctr">
                  <a:spcBef>
                    <a:spcPts val="0"/>
                  </a:spcBef>
                  <a:spcAft>
                    <a:spcPts val="0"/>
                  </a:spcAft>
                  <a:buNone/>
                </a:pPr>
                <a:r>
                  <a:rPr lang="pt-BR">
                    <a:solidFill>
                      <a:srgbClr val="FFFFFF"/>
                    </a:solidFill>
                  </a:rPr>
                  <a:t>12</a:t>
                </a:r>
                <a:r>
                  <a:rPr lang="pt-BR" sz="1400" cap="none">
                    <a:solidFill>
                      <a:srgbClr val="FFFFFF"/>
                    </a:solidFill>
                    <a:latin typeface="Arial"/>
                    <a:ea typeface="Arial"/>
                    <a:cs typeface="Arial"/>
                    <a:sym typeface="Arial"/>
                  </a:rPr>
                  <a:t>.</a:t>
                </a:r>
                <a:r>
                  <a:rPr lang="pt-BR">
                    <a:solidFill>
                      <a:srgbClr val="FFFFFF"/>
                    </a:solidFill>
                  </a:rPr>
                  <a:t>07</a:t>
                </a:r>
                <a:r>
                  <a:rPr lang="pt-BR" sz="1400" cap="none">
                    <a:solidFill>
                      <a:srgbClr val="FFFFFF"/>
                    </a:solidFill>
                    <a:latin typeface="Arial"/>
                    <a:ea typeface="Arial"/>
                    <a:cs typeface="Arial"/>
                    <a:sym typeface="Arial"/>
                  </a:rPr>
                  <a:t>.2020  |  FINAL PROJECT |</a:t>
                </a:r>
                <a:r>
                  <a:rPr lang="pt-BR">
                    <a:solidFill>
                      <a:srgbClr val="FFFFFF"/>
                    </a:solidFill>
                  </a:rPr>
                  <a:t> MAT</a:t>
                </a:r>
                <a:r>
                  <a:rPr lang="pt-BR" sz="1400" cap="none">
                    <a:solidFill>
                      <a:srgbClr val="FFFFFF"/>
                    </a:solidFill>
                    <a:latin typeface="Arial"/>
                    <a:ea typeface="Arial"/>
                    <a:cs typeface="Arial"/>
                    <a:sym typeface="Arial"/>
                  </a:rPr>
                  <a:t>-</a:t>
                </a:r>
                <a:r>
                  <a:rPr lang="pt-BR">
                    <a:solidFill>
                      <a:srgbClr val="FFFFFF"/>
                    </a:solidFill>
                  </a:rPr>
                  <a:t>602 APPLIED MACHINE LEARNING</a:t>
                </a:r>
                <a:r>
                  <a:rPr lang="pt-BR" sz="1400" cap="none">
                    <a:solidFill>
                      <a:srgbClr val="FFFFFF"/>
                    </a:solidFill>
                    <a:latin typeface="Arial"/>
                    <a:ea typeface="Arial"/>
                    <a:cs typeface="Arial"/>
                    <a:sym typeface="Arial"/>
                  </a:rPr>
                  <a:t> | </a:t>
                </a:r>
                <a:endParaRPr sz="1100"/>
              </a:p>
              <a:p>
                <a:pPr indent="0" lvl="0" marL="0" rtl="0" algn="ctr">
                  <a:lnSpc>
                    <a:spcPct val="115000"/>
                  </a:lnSpc>
                  <a:spcBef>
                    <a:spcPts val="0"/>
                  </a:spcBef>
                  <a:spcAft>
                    <a:spcPts val="0"/>
                  </a:spcAft>
                  <a:buClr>
                    <a:schemeClr val="dk1"/>
                  </a:buClr>
                  <a:buSzPts val="1100"/>
                  <a:buFont typeface="Arial"/>
                  <a:buNone/>
                </a:pPr>
                <a:r>
                  <a:rPr lang="pt-BR">
                    <a:solidFill>
                      <a:srgbClr val="FFFFFF"/>
                    </a:solidFill>
                  </a:rPr>
                  <a:t>Mariah Bastos</a:t>
                </a:r>
                <a:endParaRPr sz="1300">
                  <a:solidFill>
                    <a:srgbClr val="FFFFFF"/>
                  </a:solidFill>
                </a:endParaRPr>
              </a:p>
            </p:txBody>
          </p:sp>
          <p:sp>
            <p:nvSpPr>
              <p:cNvPr id="78" name="Google Shape;78;p17"/>
              <p:cNvSpPr/>
              <p:nvPr/>
            </p:nvSpPr>
            <p:spPr>
              <a:xfrm>
                <a:off x="534659" y="226433"/>
                <a:ext cx="3349500" cy="961500"/>
              </a:xfrm>
              <a:prstGeom prst="rect">
                <a:avLst/>
              </a:prstGeom>
              <a:solidFill>
                <a:srgbClr val="EF5F90">
                  <a:alpha val="90100"/>
                </a:srgbClr>
              </a:solidFill>
              <a:ln>
                <a:noFill/>
              </a:ln>
            </p:spPr>
            <p:txBody>
              <a:bodyPr anchorCtr="0" anchor="b" bIns="35100" lIns="67500" spcFirstLastPara="1" rIns="67500" wrap="square" tIns="35100">
                <a:noAutofit/>
              </a:bodyPr>
              <a:lstStyle/>
              <a:p>
                <a:pPr indent="0" lvl="0" marL="0" rtl="0" algn="ctr">
                  <a:spcBef>
                    <a:spcPts val="0"/>
                  </a:spcBef>
                  <a:spcAft>
                    <a:spcPts val="0"/>
                  </a:spcAft>
                  <a:buSzPts val="1100"/>
                  <a:buNone/>
                </a:pPr>
                <a:r>
                  <a:t/>
                </a:r>
                <a:endParaRPr b="1" sz="2100">
                  <a:solidFill>
                    <a:srgbClr val="FFFFFF"/>
                  </a:solidFill>
                </a:endParaRPr>
              </a:p>
              <a:p>
                <a:pPr indent="0" lvl="0" marL="0" rtl="0" algn="ctr">
                  <a:spcBef>
                    <a:spcPts val="0"/>
                  </a:spcBef>
                  <a:spcAft>
                    <a:spcPts val="0"/>
                  </a:spcAft>
                  <a:buSzPts val="1100"/>
                  <a:buNone/>
                </a:pPr>
                <a:r>
                  <a:t/>
                </a:r>
                <a:endParaRPr b="1" sz="2100">
                  <a:solidFill>
                    <a:srgbClr val="FFFFFF"/>
                  </a:solidFill>
                </a:endParaRPr>
              </a:p>
              <a:p>
                <a:pPr indent="0" lvl="0" marL="0" rtl="0" algn="ctr">
                  <a:spcBef>
                    <a:spcPts val="0"/>
                  </a:spcBef>
                  <a:spcAft>
                    <a:spcPts val="0"/>
                  </a:spcAft>
                  <a:buSzPts val="1100"/>
                  <a:buNone/>
                </a:pPr>
                <a:r>
                  <a:rPr b="1" lang="pt-BR" sz="2100">
                    <a:solidFill>
                      <a:srgbClr val="FFFFFF"/>
                    </a:solidFill>
                  </a:rPr>
                  <a:t>FITNESS</a:t>
                </a:r>
                <a:endParaRPr b="1" sz="2100">
                  <a:solidFill>
                    <a:srgbClr val="FFFFFF"/>
                  </a:solidFill>
                </a:endParaRPr>
              </a:p>
              <a:p>
                <a:pPr indent="0" lvl="0" marL="0" rtl="0" algn="l">
                  <a:spcBef>
                    <a:spcPts val="0"/>
                  </a:spcBef>
                  <a:spcAft>
                    <a:spcPts val="0"/>
                  </a:spcAft>
                  <a:buClr>
                    <a:schemeClr val="dk1"/>
                  </a:buClr>
                  <a:buSzPts val="1100"/>
                  <a:buFont typeface="Arial"/>
                  <a:buNone/>
                </a:pPr>
                <a:r>
                  <a:t/>
                </a:r>
                <a:endParaRPr sz="1200">
                  <a:solidFill>
                    <a:srgbClr val="FFFFFF"/>
                  </a:solidFill>
                </a:endParaRPr>
              </a:p>
            </p:txBody>
          </p:sp>
        </p:grpSp>
        <p:grpSp>
          <p:nvGrpSpPr>
            <p:cNvPr id="79" name="Google Shape;79;p17"/>
            <p:cNvGrpSpPr/>
            <p:nvPr/>
          </p:nvGrpSpPr>
          <p:grpSpPr>
            <a:xfrm>
              <a:off x="286106" y="5382506"/>
              <a:ext cx="8471100" cy="1346917"/>
              <a:chOff x="286106" y="5382506"/>
              <a:chExt cx="8471100" cy="1346917"/>
            </a:xfrm>
          </p:grpSpPr>
          <p:grpSp>
            <p:nvGrpSpPr>
              <p:cNvPr id="80" name="Google Shape;80;p17"/>
              <p:cNvGrpSpPr/>
              <p:nvPr/>
            </p:nvGrpSpPr>
            <p:grpSpPr>
              <a:xfrm>
                <a:off x="494484" y="5382506"/>
                <a:ext cx="8155031" cy="1346917"/>
                <a:chOff x="492718" y="5382506"/>
                <a:chExt cx="8155031" cy="1346917"/>
              </a:xfrm>
            </p:grpSpPr>
            <p:cxnSp>
              <p:nvCxnSpPr>
                <p:cNvPr id="81" name="Google Shape;81;p17"/>
                <p:cNvCxnSpPr/>
                <p:nvPr/>
              </p:nvCxnSpPr>
              <p:spPr>
                <a:xfrm>
                  <a:off x="492718" y="5382506"/>
                  <a:ext cx="0" cy="1276500"/>
                </a:xfrm>
                <a:prstGeom prst="straightConnector1">
                  <a:avLst/>
                </a:prstGeom>
                <a:noFill/>
                <a:ln cap="sq" cmpd="sng" w="12700">
                  <a:solidFill>
                    <a:schemeClr val="dk1"/>
                  </a:solidFill>
                  <a:prstDash val="dash"/>
                  <a:miter lim="800000"/>
                  <a:headEnd len="sm" w="sm" type="none"/>
                  <a:tailEnd len="sm" w="sm" type="none"/>
                </a:ln>
              </p:spPr>
            </p:cxnSp>
            <p:cxnSp>
              <p:nvCxnSpPr>
                <p:cNvPr id="82" name="Google Shape;82;p17"/>
                <p:cNvCxnSpPr/>
                <p:nvPr/>
              </p:nvCxnSpPr>
              <p:spPr>
                <a:xfrm>
                  <a:off x="8647750" y="5452923"/>
                  <a:ext cx="0" cy="1276500"/>
                </a:xfrm>
                <a:prstGeom prst="straightConnector1">
                  <a:avLst/>
                </a:prstGeom>
                <a:noFill/>
                <a:ln cap="sq" cmpd="sng" w="12700">
                  <a:solidFill>
                    <a:schemeClr val="dk1"/>
                  </a:solidFill>
                  <a:prstDash val="dash"/>
                  <a:miter lim="800000"/>
                  <a:headEnd len="sm" w="sm" type="none"/>
                  <a:tailEnd len="sm" w="sm" type="none"/>
                </a:ln>
              </p:spPr>
            </p:cxnSp>
          </p:grpSp>
          <p:cxnSp>
            <p:nvCxnSpPr>
              <p:cNvPr id="83" name="Google Shape;83;p17"/>
              <p:cNvCxnSpPr/>
              <p:nvPr/>
            </p:nvCxnSpPr>
            <p:spPr>
              <a:xfrm>
                <a:off x="286106" y="5724369"/>
                <a:ext cx="8471100" cy="0"/>
              </a:xfrm>
              <a:prstGeom prst="straightConnector1">
                <a:avLst/>
              </a:prstGeom>
              <a:noFill/>
              <a:ln cap="sq" cmpd="sng" w="12700">
                <a:solidFill>
                  <a:schemeClr val="dk1"/>
                </a:solidFill>
                <a:prstDash val="dash"/>
                <a:miter lim="800000"/>
                <a:headEnd len="sm" w="sm" type="none"/>
                <a:tailEnd len="sm" w="sm" type="none"/>
              </a:ln>
            </p:spPr>
          </p:cxnSp>
        </p:grpSp>
      </p:grpSp>
      <p:sp>
        <p:nvSpPr>
          <p:cNvPr id="84" name="Google Shape;84;p17"/>
          <p:cNvSpPr/>
          <p:nvPr/>
        </p:nvSpPr>
        <p:spPr>
          <a:xfrm>
            <a:off x="952500" y="952500"/>
            <a:ext cx="47700" cy="57000"/>
          </a:xfrm>
          <a:prstGeom prst="rect">
            <a:avLst/>
          </a:prstGeom>
          <a:no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74" name="Google Shape;174;p26"/>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Forward Selection Approach </a:t>
            </a:r>
            <a:endParaRPr b="1" sz="1900">
              <a:solidFill>
                <a:srgbClr val="000000"/>
              </a:solidFill>
            </a:endParaRPr>
          </a:p>
        </p:txBody>
      </p:sp>
      <p:pic>
        <p:nvPicPr>
          <p:cNvPr id="175" name="Google Shape;175;p26"/>
          <p:cNvPicPr preferRelativeResize="0"/>
          <p:nvPr/>
        </p:nvPicPr>
        <p:blipFill>
          <a:blip r:embed="rId4">
            <a:alphaModFix/>
          </a:blip>
          <a:stretch>
            <a:fillRect/>
          </a:stretch>
        </p:blipFill>
        <p:spPr>
          <a:xfrm>
            <a:off x="4421025" y="0"/>
            <a:ext cx="3194289"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7"/>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81" name="Google Shape;181;p27"/>
          <p:cNvSpPr txBox="1"/>
          <p:nvPr>
            <p:ph type="title"/>
          </p:nvPr>
        </p:nvSpPr>
        <p:spPr>
          <a:xfrm>
            <a:off x="189000" y="145800"/>
            <a:ext cx="6480000" cy="39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lang="pt-BR">
                <a:solidFill>
                  <a:srgbClr val="000000"/>
                </a:solidFill>
              </a:rPr>
              <a:t>Conclusion</a:t>
            </a:r>
            <a:endParaRPr>
              <a:solidFill>
                <a:srgbClr val="000000"/>
              </a:solidFill>
            </a:endParaRPr>
          </a:p>
        </p:txBody>
      </p:sp>
      <p:sp>
        <p:nvSpPr>
          <p:cNvPr id="182" name="Google Shape;182;p27"/>
          <p:cNvSpPr/>
          <p:nvPr/>
        </p:nvSpPr>
        <p:spPr>
          <a:xfrm>
            <a:off x="6576916" y="1578824"/>
            <a:ext cx="2314500" cy="680100"/>
          </a:xfrm>
          <a:prstGeom prst="rect">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rpart function main variables are: bool_of_active, step_count and hours_of_sleep.</a:t>
            </a:r>
            <a:endParaRPr sz="1100"/>
          </a:p>
        </p:txBody>
      </p:sp>
      <p:sp>
        <p:nvSpPr>
          <p:cNvPr id="183" name="Google Shape;183;p27"/>
          <p:cNvSpPr/>
          <p:nvPr/>
        </p:nvSpPr>
        <p:spPr>
          <a:xfrm>
            <a:off x="3413566" y="3620101"/>
            <a:ext cx="2314500" cy="680100"/>
          </a:xfrm>
          <a:prstGeom prst="rect">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Forward selection main variables are: bool_of_active and hours_of_sleep.</a:t>
            </a:r>
            <a:endParaRPr sz="1100"/>
          </a:p>
        </p:txBody>
      </p:sp>
      <p:sp>
        <p:nvSpPr>
          <p:cNvPr id="184" name="Google Shape;184;p27"/>
          <p:cNvSpPr/>
          <p:nvPr/>
        </p:nvSpPr>
        <p:spPr>
          <a:xfrm>
            <a:off x="251925" y="1496570"/>
            <a:ext cx="2314800" cy="2122500"/>
          </a:xfrm>
          <a:prstGeom prst="rect">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When comparing the four approaches we can notice that bool_of_active and hours_of_sleep are in all four </a:t>
            </a:r>
            <a:r>
              <a:rPr lang="pt-BR" sz="1100"/>
              <a:t>approaches</a:t>
            </a:r>
            <a:r>
              <a:rPr lang="pt-BR" sz="1100"/>
              <a:t>, step_count is in two of them and calories_burned is none. </a:t>
            </a:r>
            <a:endParaRPr sz="1100"/>
          </a:p>
        </p:txBody>
      </p:sp>
      <p:sp>
        <p:nvSpPr>
          <p:cNvPr id="185" name="Google Shape;185;p27"/>
          <p:cNvSpPr/>
          <p:nvPr/>
        </p:nvSpPr>
        <p:spPr>
          <a:xfrm>
            <a:off x="6576916" y="2938842"/>
            <a:ext cx="2314500" cy="680100"/>
          </a:xfrm>
          <a:prstGeom prst="rect">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Backward elimination main variables are:hours_of_sleep and bool_of_active.</a:t>
            </a:r>
            <a:endParaRPr sz="1100"/>
          </a:p>
        </p:txBody>
      </p:sp>
      <p:sp>
        <p:nvSpPr>
          <p:cNvPr id="186" name="Google Shape;186;p27"/>
          <p:cNvSpPr/>
          <p:nvPr/>
        </p:nvSpPr>
        <p:spPr>
          <a:xfrm>
            <a:off x="4340461" y="1747576"/>
            <a:ext cx="462600" cy="397500"/>
          </a:xfrm>
          <a:prstGeom prst="upArrow">
            <a:avLst>
              <a:gd fmla="val 54407" name="adj1"/>
              <a:gd fmla="val 50000" name="adj2"/>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187" name="Google Shape;187;p27"/>
          <p:cNvSpPr/>
          <p:nvPr/>
        </p:nvSpPr>
        <p:spPr>
          <a:xfrm flipH="1" rot="3599890">
            <a:off x="5935563" y="1854562"/>
            <a:ext cx="340181" cy="541120"/>
          </a:xfrm>
          <a:prstGeom prst="upArrow">
            <a:avLst>
              <a:gd fmla="val 54407" name="adj1"/>
              <a:gd fmla="val 50000" name="adj2"/>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188" name="Google Shape;188;p27"/>
          <p:cNvSpPr/>
          <p:nvPr/>
        </p:nvSpPr>
        <p:spPr>
          <a:xfrm flipH="1" rot="10800000">
            <a:off x="4338761" y="3045098"/>
            <a:ext cx="462600" cy="397500"/>
          </a:xfrm>
          <a:prstGeom prst="upArrow">
            <a:avLst>
              <a:gd fmla="val 54407" name="adj1"/>
              <a:gd fmla="val 50000" name="adj2"/>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189" name="Google Shape;189;p27"/>
          <p:cNvSpPr/>
          <p:nvPr/>
        </p:nvSpPr>
        <p:spPr>
          <a:xfrm flipH="1" rot="-5400000">
            <a:off x="2531130" y="2287292"/>
            <a:ext cx="648900" cy="541200"/>
          </a:xfrm>
          <a:prstGeom prst="upArrow">
            <a:avLst>
              <a:gd fmla="val 54407" name="adj1"/>
              <a:gd fmla="val 44870" name="adj2"/>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190" name="Google Shape;190;p27"/>
          <p:cNvSpPr/>
          <p:nvPr/>
        </p:nvSpPr>
        <p:spPr>
          <a:xfrm rot="7200110">
            <a:off x="5933862" y="2801825"/>
            <a:ext cx="340181" cy="541120"/>
          </a:xfrm>
          <a:prstGeom prst="upArrow">
            <a:avLst>
              <a:gd fmla="val 54407" name="adj1"/>
              <a:gd fmla="val 50000" name="adj2"/>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grpSp>
        <p:nvGrpSpPr>
          <p:cNvPr id="191" name="Google Shape;191;p27"/>
          <p:cNvGrpSpPr/>
          <p:nvPr/>
        </p:nvGrpSpPr>
        <p:grpSpPr>
          <a:xfrm>
            <a:off x="3359163" y="816555"/>
            <a:ext cx="2368978" cy="760959"/>
            <a:chOff x="4478884" y="1088740"/>
            <a:chExt cx="3158637" cy="1014612"/>
          </a:xfrm>
        </p:grpSpPr>
        <p:sp>
          <p:nvSpPr>
            <p:cNvPr id="192" name="Google Shape;192;p27"/>
            <p:cNvSpPr/>
            <p:nvPr/>
          </p:nvSpPr>
          <p:spPr>
            <a:xfrm>
              <a:off x="4551421" y="1196752"/>
              <a:ext cx="3086100" cy="906600"/>
            </a:xfrm>
            <a:prstGeom prst="rect">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tree function main variables are: bool_of_active, hours_of_sleep and step_count.</a:t>
              </a:r>
              <a:endParaRPr sz="1100"/>
            </a:p>
          </p:txBody>
        </p:sp>
        <p:sp>
          <p:nvSpPr>
            <p:cNvPr id="193" name="Google Shape;193;p27"/>
            <p:cNvSpPr/>
            <p:nvPr/>
          </p:nvSpPr>
          <p:spPr>
            <a:xfrm>
              <a:off x="4478884" y="1088740"/>
              <a:ext cx="288000" cy="287400"/>
            </a:xfrm>
            <a:prstGeom prst="ellipse">
              <a:avLst/>
            </a:prstGeom>
            <a:solidFill>
              <a:srgbClr val="EF5F90">
                <a:alpha val="9010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1</a:t>
              </a:r>
              <a:endParaRPr sz="1100"/>
            </a:p>
          </p:txBody>
        </p:sp>
      </p:grpSp>
      <p:sp>
        <p:nvSpPr>
          <p:cNvPr id="194" name="Google Shape;194;p27"/>
          <p:cNvSpPr/>
          <p:nvPr/>
        </p:nvSpPr>
        <p:spPr>
          <a:xfrm>
            <a:off x="6520811" y="1496565"/>
            <a:ext cx="216000" cy="215400"/>
          </a:xfrm>
          <a:prstGeom prst="ellipse">
            <a:avLst/>
          </a:prstGeom>
          <a:solidFill>
            <a:srgbClr val="F280BD">
              <a:alpha val="8039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2</a:t>
            </a:r>
            <a:endParaRPr sz="1100"/>
          </a:p>
        </p:txBody>
      </p:sp>
      <p:sp>
        <p:nvSpPr>
          <p:cNvPr id="195" name="Google Shape;195;p27"/>
          <p:cNvSpPr/>
          <p:nvPr/>
        </p:nvSpPr>
        <p:spPr>
          <a:xfrm>
            <a:off x="6520811" y="2856333"/>
            <a:ext cx="216000" cy="215400"/>
          </a:xfrm>
          <a:prstGeom prst="ellipse">
            <a:avLst/>
          </a:prstGeom>
          <a:solidFill>
            <a:srgbClr val="E553AA">
              <a:alpha val="744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3</a:t>
            </a:r>
            <a:endParaRPr sz="1100"/>
          </a:p>
        </p:txBody>
      </p:sp>
      <p:sp>
        <p:nvSpPr>
          <p:cNvPr id="196" name="Google Shape;196;p27"/>
          <p:cNvSpPr/>
          <p:nvPr/>
        </p:nvSpPr>
        <p:spPr>
          <a:xfrm>
            <a:off x="3359163" y="3537843"/>
            <a:ext cx="216000" cy="215400"/>
          </a:xfrm>
          <a:prstGeom prst="ellipse">
            <a:avLst/>
          </a:prstGeom>
          <a:solidFill>
            <a:srgbClr val="FCCDE6">
              <a:alpha val="8906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4</a:t>
            </a:r>
            <a:endParaRPr sz="1100"/>
          </a:p>
        </p:txBody>
      </p:sp>
      <p:sp>
        <p:nvSpPr>
          <p:cNvPr id="197" name="Google Shape;197;p27"/>
          <p:cNvSpPr/>
          <p:nvPr/>
        </p:nvSpPr>
        <p:spPr>
          <a:xfrm>
            <a:off x="199572" y="2856333"/>
            <a:ext cx="216000" cy="215400"/>
          </a:xfrm>
          <a:prstGeom prst="ellipse">
            <a:avLst/>
          </a:prstGeom>
          <a:solidFill>
            <a:srgbClr val="F7A6DB">
              <a:alpha val="869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5</a:t>
            </a:r>
            <a:endParaRPr sz="1100"/>
          </a:p>
        </p:txBody>
      </p:sp>
      <p:sp>
        <p:nvSpPr>
          <p:cNvPr id="198" name="Google Shape;198;p27"/>
          <p:cNvSpPr/>
          <p:nvPr/>
        </p:nvSpPr>
        <p:spPr>
          <a:xfrm>
            <a:off x="3183967" y="2145080"/>
            <a:ext cx="2775600" cy="907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b="1" lang="pt-BR"/>
              <a:t>FITNESS</a:t>
            </a:r>
            <a:endParaRPr b="1" sz="140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8"/>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04" name="Google Shape;204;p28"/>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Regression Model</a:t>
            </a:r>
            <a:endParaRPr b="1" sz="1900">
              <a:solidFill>
                <a:srgbClr val="000000"/>
              </a:solidFill>
            </a:endParaRPr>
          </a:p>
        </p:txBody>
      </p:sp>
      <p:sp>
        <p:nvSpPr>
          <p:cNvPr id="205" name="Google Shape;205;p28"/>
          <p:cNvSpPr/>
          <p:nvPr/>
        </p:nvSpPr>
        <p:spPr>
          <a:xfrm>
            <a:off x="252000" y="693375"/>
            <a:ext cx="2817000" cy="1646700"/>
          </a:xfrm>
          <a:prstGeom prst="wedgeRectCallout">
            <a:avLst>
              <a:gd fmla="val 9513" name="adj1"/>
              <a:gd fmla="val -68422" name="adj2"/>
            </a:avLst>
          </a:prstGeom>
          <a:solidFill>
            <a:srgbClr val="FCCDE6">
              <a:alpha val="89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I used the two variables that appeared in all four approaches ( bool_of_active and hours_of_sleep) and the one that appeared in two of them (step_count).</a:t>
            </a:r>
            <a:endParaRPr/>
          </a:p>
        </p:txBody>
      </p:sp>
      <p:pic>
        <p:nvPicPr>
          <p:cNvPr id="206" name="Google Shape;206;p28"/>
          <p:cNvPicPr preferRelativeResize="0"/>
          <p:nvPr/>
        </p:nvPicPr>
        <p:blipFill>
          <a:blip r:embed="rId4">
            <a:alphaModFix/>
          </a:blip>
          <a:stretch>
            <a:fillRect/>
          </a:stretch>
        </p:blipFill>
        <p:spPr>
          <a:xfrm>
            <a:off x="4188" y="2919425"/>
            <a:ext cx="3312625" cy="1500900"/>
          </a:xfrm>
          <a:prstGeom prst="rect">
            <a:avLst/>
          </a:prstGeom>
          <a:noFill/>
          <a:ln>
            <a:noFill/>
          </a:ln>
        </p:spPr>
      </p:pic>
      <p:pic>
        <p:nvPicPr>
          <p:cNvPr id="207" name="Google Shape;207;p28"/>
          <p:cNvPicPr preferRelativeResize="0"/>
          <p:nvPr/>
        </p:nvPicPr>
        <p:blipFill>
          <a:blip r:embed="rId5">
            <a:alphaModFix/>
          </a:blip>
          <a:stretch>
            <a:fillRect/>
          </a:stretch>
        </p:blipFill>
        <p:spPr>
          <a:xfrm>
            <a:off x="3440725" y="172750"/>
            <a:ext cx="3152173" cy="4411848"/>
          </a:xfrm>
          <a:prstGeom prst="rect">
            <a:avLst/>
          </a:prstGeom>
          <a:noFill/>
          <a:ln>
            <a:noFill/>
          </a:ln>
        </p:spPr>
      </p:pic>
      <p:pic>
        <p:nvPicPr>
          <p:cNvPr id="208" name="Google Shape;208;p28"/>
          <p:cNvPicPr preferRelativeResize="0"/>
          <p:nvPr/>
        </p:nvPicPr>
        <p:blipFill>
          <a:blip r:embed="rId6">
            <a:alphaModFix/>
          </a:blip>
          <a:stretch>
            <a:fillRect/>
          </a:stretch>
        </p:blipFill>
        <p:spPr>
          <a:xfrm>
            <a:off x="6716811" y="1223350"/>
            <a:ext cx="2370214" cy="269677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9"/>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14" name="Google Shape;214;p29"/>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Regression Model</a:t>
            </a:r>
            <a:endParaRPr b="1" sz="1900">
              <a:solidFill>
                <a:srgbClr val="000000"/>
              </a:solidFill>
            </a:endParaRPr>
          </a:p>
        </p:txBody>
      </p:sp>
      <p:pic>
        <p:nvPicPr>
          <p:cNvPr id="215" name="Google Shape;215;p29"/>
          <p:cNvPicPr preferRelativeResize="0"/>
          <p:nvPr/>
        </p:nvPicPr>
        <p:blipFill>
          <a:blip r:embed="rId4">
            <a:alphaModFix/>
          </a:blip>
          <a:stretch>
            <a:fillRect/>
          </a:stretch>
        </p:blipFill>
        <p:spPr>
          <a:xfrm>
            <a:off x="252000" y="514250"/>
            <a:ext cx="4143375" cy="533400"/>
          </a:xfrm>
          <a:prstGeom prst="rect">
            <a:avLst/>
          </a:prstGeom>
          <a:noFill/>
          <a:ln>
            <a:noFill/>
          </a:ln>
        </p:spPr>
      </p:pic>
      <p:pic>
        <p:nvPicPr>
          <p:cNvPr id="216" name="Google Shape;216;p29"/>
          <p:cNvPicPr preferRelativeResize="0"/>
          <p:nvPr/>
        </p:nvPicPr>
        <p:blipFill>
          <a:blip r:embed="rId5">
            <a:alphaModFix/>
          </a:blip>
          <a:stretch>
            <a:fillRect/>
          </a:stretch>
        </p:blipFill>
        <p:spPr>
          <a:xfrm>
            <a:off x="740863" y="1047650"/>
            <a:ext cx="3654525" cy="2162550"/>
          </a:xfrm>
          <a:prstGeom prst="rect">
            <a:avLst/>
          </a:prstGeom>
          <a:noFill/>
          <a:ln>
            <a:noFill/>
          </a:ln>
        </p:spPr>
      </p:pic>
      <p:pic>
        <p:nvPicPr>
          <p:cNvPr id="217" name="Google Shape;217;p29"/>
          <p:cNvPicPr preferRelativeResize="0"/>
          <p:nvPr/>
        </p:nvPicPr>
        <p:blipFill>
          <a:blip r:embed="rId6">
            <a:alphaModFix/>
          </a:blip>
          <a:stretch>
            <a:fillRect/>
          </a:stretch>
        </p:blipFill>
        <p:spPr>
          <a:xfrm>
            <a:off x="5476100" y="2382927"/>
            <a:ext cx="3444524" cy="2659400"/>
          </a:xfrm>
          <a:prstGeom prst="rect">
            <a:avLst/>
          </a:prstGeom>
          <a:noFill/>
          <a:ln>
            <a:noFill/>
          </a:ln>
        </p:spPr>
      </p:pic>
      <p:pic>
        <p:nvPicPr>
          <p:cNvPr id="218" name="Google Shape;218;p29"/>
          <p:cNvPicPr preferRelativeResize="0"/>
          <p:nvPr/>
        </p:nvPicPr>
        <p:blipFill>
          <a:blip r:embed="rId7">
            <a:alphaModFix/>
          </a:blip>
          <a:stretch>
            <a:fillRect/>
          </a:stretch>
        </p:blipFill>
        <p:spPr>
          <a:xfrm>
            <a:off x="670300" y="3035776"/>
            <a:ext cx="3306792" cy="2006549"/>
          </a:xfrm>
          <a:prstGeom prst="rect">
            <a:avLst/>
          </a:prstGeom>
          <a:noFill/>
          <a:ln>
            <a:noFill/>
          </a:ln>
        </p:spPr>
      </p:pic>
      <p:pic>
        <p:nvPicPr>
          <p:cNvPr id="219" name="Google Shape;219;p29"/>
          <p:cNvPicPr preferRelativeResize="0"/>
          <p:nvPr/>
        </p:nvPicPr>
        <p:blipFill>
          <a:blip r:embed="rId8">
            <a:alphaModFix/>
          </a:blip>
          <a:stretch>
            <a:fillRect/>
          </a:stretch>
        </p:blipFill>
        <p:spPr>
          <a:xfrm>
            <a:off x="5600113" y="172750"/>
            <a:ext cx="3196488" cy="2006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30"/>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25" name="Google Shape;225;p30"/>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Regression Model</a:t>
            </a:r>
            <a:endParaRPr b="1" sz="1900">
              <a:solidFill>
                <a:srgbClr val="000000"/>
              </a:solidFill>
            </a:endParaRPr>
          </a:p>
        </p:txBody>
      </p:sp>
      <p:pic>
        <p:nvPicPr>
          <p:cNvPr id="226" name="Google Shape;226;p30"/>
          <p:cNvPicPr preferRelativeResize="0"/>
          <p:nvPr/>
        </p:nvPicPr>
        <p:blipFill>
          <a:blip r:embed="rId4">
            <a:alphaModFix/>
          </a:blip>
          <a:stretch>
            <a:fillRect/>
          </a:stretch>
        </p:blipFill>
        <p:spPr>
          <a:xfrm>
            <a:off x="2299200" y="2363"/>
            <a:ext cx="2906100" cy="721518"/>
          </a:xfrm>
          <a:prstGeom prst="rect">
            <a:avLst/>
          </a:prstGeom>
          <a:noFill/>
          <a:ln>
            <a:noFill/>
          </a:ln>
        </p:spPr>
      </p:pic>
      <p:pic>
        <p:nvPicPr>
          <p:cNvPr id="227" name="Google Shape;227;p30"/>
          <p:cNvPicPr preferRelativeResize="0"/>
          <p:nvPr/>
        </p:nvPicPr>
        <p:blipFill>
          <a:blip r:embed="rId5">
            <a:alphaModFix/>
          </a:blip>
          <a:stretch>
            <a:fillRect/>
          </a:stretch>
        </p:blipFill>
        <p:spPr>
          <a:xfrm>
            <a:off x="2299200" y="873300"/>
            <a:ext cx="2906090" cy="4270200"/>
          </a:xfrm>
          <a:prstGeom prst="rect">
            <a:avLst/>
          </a:prstGeom>
          <a:noFill/>
          <a:ln>
            <a:noFill/>
          </a:ln>
        </p:spPr>
      </p:pic>
      <p:pic>
        <p:nvPicPr>
          <p:cNvPr id="228" name="Google Shape;228;p30"/>
          <p:cNvPicPr preferRelativeResize="0"/>
          <p:nvPr/>
        </p:nvPicPr>
        <p:blipFill>
          <a:blip r:embed="rId6">
            <a:alphaModFix/>
          </a:blip>
          <a:stretch>
            <a:fillRect/>
          </a:stretch>
        </p:blipFill>
        <p:spPr>
          <a:xfrm>
            <a:off x="5357689" y="315081"/>
            <a:ext cx="3633911" cy="2256675"/>
          </a:xfrm>
          <a:prstGeom prst="rect">
            <a:avLst/>
          </a:prstGeom>
          <a:noFill/>
          <a:ln>
            <a:noFill/>
          </a:ln>
        </p:spPr>
      </p:pic>
      <p:sp>
        <p:nvSpPr>
          <p:cNvPr id="229" name="Google Shape;229;p30"/>
          <p:cNvSpPr/>
          <p:nvPr/>
        </p:nvSpPr>
        <p:spPr>
          <a:xfrm>
            <a:off x="5373700" y="2571750"/>
            <a:ext cx="3633900" cy="2436600"/>
          </a:xfrm>
          <a:prstGeom prst="flowChartAlternateProcess">
            <a:avLst/>
          </a:prstGeom>
          <a:solidFill>
            <a:srgbClr val="FCCDE6">
              <a:alpha val="89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200000"/>
              </a:lnSpc>
              <a:spcBef>
                <a:spcPts val="0"/>
              </a:spcBef>
              <a:spcAft>
                <a:spcPts val="0"/>
              </a:spcAft>
              <a:buNone/>
            </a:pPr>
            <a:r>
              <a:rPr lang="pt-BR" sz="1500"/>
              <a:t>The R squared of the initial model (final_fitness2) is 0.2097526 which is bigger than the R squared of the final model (model8) that is 0.1665172</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1"/>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35" name="Google Shape;235;p31"/>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Regression Model Plot</a:t>
            </a:r>
            <a:endParaRPr b="1" sz="1900">
              <a:solidFill>
                <a:srgbClr val="000000"/>
              </a:solidFill>
            </a:endParaRPr>
          </a:p>
        </p:txBody>
      </p:sp>
      <p:pic>
        <p:nvPicPr>
          <p:cNvPr id="236" name="Google Shape;236;p31"/>
          <p:cNvPicPr preferRelativeResize="0"/>
          <p:nvPr/>
        </p:nvPicPr>
        <p:blipFill>
          <a:blip r:embed="rId4">
            <a:alphaModFix/>
          </a:blip>
          <a:stretch>
            <a:fillRect/>
          </a:stretch>
        </p:blipFill>
        <p:spPr>
          <a:xfrm>
            <a:off x="152400" y="579250"/>
            <a:ext cx="4162425" cy="466725"/>
          </a:xfrm>
          <a:prstGeom prst="rect">
            <a:avLst/>
          </a:prstGeom>
          <a:noFill/>
          <a:ln>
            <a:noFill/>
          </a:ln>
        </p:spPr>
      </p:pic>
      <p:pic>
        <p:nvPicPr>
          <p:cNvPr id="237" name="Google Shape;237;p31"/>
          <p:cNvPicPr preferRelativeResize="0"/>
          <p:nvPr/>
        </p:nvPicPr>
        <p:blipFill>
          <a:blip r:embed="rId5">
            <a:alphaModFix/>
          </a:blip>
          <a:stretch>
            <a:fillRect/>
          </a:stretch>
        </p:blipFill>
        <p:spPr>
          <a:xfrm>
            <a:off x="152400" y="1045975"/>
            <a:ext cx="3227850" cy="2005650"/>
          </a:xfrm>
          <a:prstGeom prst="rect">
            <a:avLst/>
          </a:prstGeom>
          <a:noFill/>
          <a:ln>
            <a:noFill/>
          </a:ln>
        </p:spPr>
      </p:pic>
      <p:pic>
        <p:nvPicPr>
          <p:cNvPr id="238" name="Google Shape;238;p31"/>
          <p:cNvPicPr preferRelativeResize="0"/>
          <p:nvPr/>
        </p:nvPicPr>
        <p:blipFill>
          <a:blip r:embed="rId6">
            <a:alphaModFix/>
          </a:blip>
          <a:stretch>
            <a:fillRect/>
          </a:stretch>
        </p:blipFill>
        <p:spPr>
          <a:xfrm>
            <a:off x="152400" y="3252121"/>
            <a:ext cx="3227850" cy="1891379"/>
          </a:xfrm>
          <a:prstGeom prst="rect">
            <a:avLst/>
          </a:prstGeom>
          <a:noFill/>
          <a:ln>
            <a:noFill/>
          </a:ln>
        </p:spPr>
      </p:pic>
      <p:pic>
        <p:nvPicPr>
          <p:cNvPr id="239" name="Google Shape;239;p31"/>
          <p:cNvPicPr preferRelativeResize="0"/>
          <p:nvPr/>
        </p:nvPicPr>
        <p:blipFill>
          <a:blip r:embed="rId7">
            <a:alphaModFix/>
          </a:blip>
          <a:stretch>
            <a:fillRect/>
          </a:stretch>
        </p:blipFill>
        <p:spPr>
          <a:xfrm>
            <a:off x="5507550" y="172750"/>
            <a:ext cx="3227850" cy="1974316"/>
          </a:xfrm>
          <a:prstGeom prst="rect">
            <a:avLst/>
          </a:prstGeom>
          <a:noFill/>
          <a:ln>
            <a:noFill/>
          </a:ln>
        </p:spPr>
      </p:pic>
      <p:pic>
        <p:nvPicPr>
          <p:cNvPr id="240" name="Google Shape;240;p31"/>
          <p:cNvPicPr preferRelativeResize="0"/>
          <p:nvPr/>
        </p:nvPicPr>
        <p:blipFill>
          <a:blip r:embed="rId8">
            <a:alphaModFix/>
          </a:blip>
          <a:stretch>
            <a:fillRect/>
          </a:stretch>
        </p:blipFill>
        <p:spPr>
          <a:xfrm>
            <a:off x="5346100" y="2277791"/>
            <a:ext cx="3389298" cy="26916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id="245" name="Google Shape;245;p3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46" name="Google Shape;246;p32"/>
          <p:cNvSpPr txBox="1"/>
          <p:nvPr>
            <p:ph type="title"/>
          </p:nvPr>
        </p:nvSpPr>
        <p:spPr>
          <a:xfrm>
            <a:off x="189000" y="145800"/>
            <a:ext cx="6480000" cy="39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lang="pt-BR">
                <a:solidFill>
                  <a:srgbClr val="000000"/>
                </a:solidFill>
              </a:rPr>
              <a:t>Analysis of the Plots</a:t>
            </a:r>
            <a:endParaRPr>
              <a:solidFill>
                <a:srgbClr val="000000"/>
              </a:solidFill>
            </a:endParaRPr>
          </a:p>
        </p:txBody>
      </p:sp>
      <p:sp>
        <p:nvSpPr>
          <p:cNvPr id="247" name="Google Shape;247;p32"/>
          <p:cNvSpPr/>
          <p:nvPr/>
        </p:nvSpPr>
        <p:spPr>
          <a:xfrm>
            <a:off x="6576925" y="1166226"/>
            <a:ext cx="2314500" cy="1092600"/>
          </a:xfrm>
          <a:prstGeom prst="rect">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Normal Q-Q plots shows a concern since the residuals deviate severy from the line at the end, so it shows us a potential problem. </a:t>
            </a:r>
            <a:endParaRPr sz="1100"/>
          </a:p>
        </p:txBody>
      </p:sp>
      <p:sp>
        <p:nvSpPr>
          <p:cNvPr id="248" name="Google Shape;248;p32"/>
          <p:cNvSpPr/>
          <p:nvPr/>
        </p:nvSpPr>
        <p:spPr>
          <a:xfrm>
            <a:off x="3413575" y="3620099"/>
            <a:ext cx="2314500" cy="1341900"/>
          </a:xfrm>
          <a:prstGeom prst="rect">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line goes up which shows that the variance </a:t>
            </a:r>
            <a:r>
              <a:rPr lang="pt-BR" sz="1100"/>
              <a:t>increases</a:t>
            </a:r>
            <a:r>
              <a:rPr lang="pt-BR" sz="1100"/>
              <a:t> as the weight in kg increases and the majority of the residuals concentrate on the line but there are still many out of the line.</a:t>
            </a:r>
            <a:endParaRPr sz="1100"/>
          </a:p>
        </p:txBody>
      </p:sp>
      <p:sp>
        <p:nvSpPr>
          <p:cNvPr id="249" name="Google Shape;249;p32"/>
          <p:cNvSpPr/>
          <p:nvPr/>
        </p:nvSpPr>
        <p:spPr>
          <a:xfrm>
            <a:off x="251925" y="1496570"/>
            <a:ext cx="2314800" cy="2122500"/>
          </a:xfrm>
          <a:prstGeom prst="rect">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residuals vs leverage graph show us if there are any influential cases. In this case we can barely see the Cook's distance lines because all cases are inside those lines.</a:t>
            </a:r>
            <a:endParaRPr sz="1100"/>
          </a:p>
        </p:txBody>
      </p:sp>
      <p:sp>
        <p:nvSpPr>
          <p:cNvPr id="250" name="Google Shape;250;p32"/>
          <p:cNvSpPr/>
          <p:nvPr/>
        </p:nvSpPr>
        <p:spPr>
          <a:xfrm>
            <a:off x="6576916" y="2938842"/>
            <a:ext cx="2314500" cy="680100"/>
          </a:xfrm>
          <a:prstGeom prst="rect">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scale-location plot shows the relationship of the fitted values against the square root of the abs </a:t>
            </a:r>
            <a:r>
              <a:rPr lang="pt-BR" sz="1100"/>
              <a:t>standardized</a:t>
            </a:r>
            <a:r>
              <a:rPr lang="pt-BR" sz="1100"/>
              <a:t> residuals.</a:t>
            </a:r>
            <a:endParaRPr sz="1100"/>
          </a:p>
        </p:txBody>
      </p:sp>
      <p:sp>
        <p:nvSpPr>
          <p:cNvPr id="251" name="Google Shape;251;p32"/>
          <p:cNvSpPr/>
          <p:nvPr/>
        </p:nvSpPr>
        <p:spPr>
          <a:xfrm>
            <a:off x="4340461" y="1747576"/>
            <a:ext cx="462600" cy="397500"/>
          </a:xfrm>
          <a:prstGeom prst="upArrow">
            <a:avLst>
              <a:gd fmla="val 54407" name="adj1"/>
              <a:gd fmla="val 50000" name="adj2"/>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252" name="Google Shape;252;p32"/>
          <p:cNvSpPr/>
          <p:nvPr/>
        </p:nvSpPr>
        <p:spPr>
          <a:xfrm flipH="1" rot="3599890">
            <a:off x="5935563" y="1854562"/>
            <a:ext cx="340181" cy="541120"/>
          </a:xfrm>
          <a:prstGeom prst="upArrow">
            <a:avLst>
              <a:gd fmla="val 54407" name="adj1"/>
              <a:gd fmla="val 50000" name="adj2"/>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253" name="Google Shape;253;p32"/>
          <p:cNvSpPr/>
          <p:nvPr/>
        </p:nvSpPr>
        <p:spPr>
          <a:xfrm flipH="1" rot="10800000">
            <a:off x="4338761" y="3045098"/>
            <a:ext cx="462600" cy="397500"/>
          </a:xfrm>
          <a:prstGeom prst="upArrow">
            <a:avLst>
              <a:gd fmla="val 54407" name="adj1"/>
              <a:gd fmla="val 50000" name="adj2"/>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254" name="Google Shape;254;p32"/>
          <p:cNvSpPr/>
          <p:nvPr/>
        </p:nvSpPr>
        <p:spPr>
          <a:xfrm flipH="1" rot="-5400000">
            <a:off x="2531130" y="2287292"/>
            <a:ext cx="648900" cy="541200"/>
          </a:xfrm>
          <a:prstGeom prst="upArrow">
            <a:avLst>
              <a:gd fmla="val 54407" name="adj1"/>
              <a:gd fmla="val 44870" name="adj2"/>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255" name="Google Shape;255;p32"/>
          <p:cNvSpPr/>
          <p:nvPr/>
        </p:nvSpPr>
        <p:spPr>
          <a:xfrm rot="7200110">
            <a:off x="5933862" y="2801825"/>
            <a:ext cx="340181" cy="541120"/>
          </a:xfrm>
          <a:prstGeom prst="upArrow">
            <a:avLst>
              <a:gd fmla="val 54407" name="adj1"/>
              <a:gd fmla="val 50000" name="adj2"/>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grpSp>
        <p:nvGrpSpPr>
          <p:cNvPr id="256" name="Google Shape;256;p32"/>
          <p:cNvGrpSpPr/>
          <p:nvPr/>
        </p:nvGrpSpPr>
        <p:grpSpPr>
          <a:xfrm>
            <a:off x="3022525" y="599975"/>
            <a:ext cx="2909075" cy="1092600"/>
            <a:chOff x="4067467" y="646467"/>
            <a:chExt cx="3878767" cy="1456800"/>
          </a:xfrm>
        </p:grpSpPr>
        <p:sp>
          <p:nvSpPr>
            <p:cNvPr id="257" name="Google Shape;257;p32"/>
            <p:cNvSpPr/>
            <p:nvPr/>
          </p:nvSpPr>
          <p:spPr>
            <a:xfrm>
              <a:off x="4245433" y="646467"/>
              <a:ext cx="3700800" cy="1456800"/>
            </a:xfrm>
            <a:prstGeom prst="rect">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In the residuals vs fitted plot, the line shows the relationship between the fitted values and the residuals.</a:t>
              </a:r>
              <a:endParaRPr sz="1100"/>
            </a:p>
          </p:txBody>
        </p:sp>
        <p:sp>
          <p:nvSpPr>
            <p:cNvPr id="258" name="Google Shape;258;p32"/>
            <p:cNvSpPr/>
            <p:nvPr/>
          </p:nvSpPr>
          <p:spPr>
            <a:xfrm>
              <a:off x="4067467" y="646467"/>
              <a:ext cx="521400" cy="530100"/>
            </a:xfrm>
            <a:prstGeom prst="ellipse">
              <a:avLst/>
            </a:prstGeom>
            <a:solidFill>
              <a:srgbClr val="EF5F90">
                <a:alpha val="9010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1</a:t>
              </a:r>
              <a:endParaRPr sz="1100"/>
            </a:p>
          </p:txBody>
        </p:sp>
      </p:grpSp>
      <p:sp>
        <p:nvSpPr>
          <p:cNvPr id="259" name="Google Shape;259;p32"/>
          <p:cNvSpPr/>
          <p:nvPr/>
        </p:nvSpPr>
        <p:spPr>
          <a:xfrm>
            <a:off x="6520811" y="1127865"/>
            <a:ext cx="216000" cy="215400"/>
          </a:xfrm>
          <a:prstGeom prst="ellipse">
            <a:avLst/>
          </a:prstGeom>
          <a:solidFill>
            <a:srgbClr val="F280BD">
              <a:alpha val="8039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2</a:t>
            </a:r>
            <a:endParaRPr sz="1100"/>
          </a:p>
        </p:txBody>
      </p:sp>
      <p:sp>
        <p:nvSpPr>
          <p:cNvPr id="260" name="Google Shape;260;p32"/>
          <p:cNvSpPr/>
          <p:nvPr/>
        </p:nvSpPr>
        <p:spPr>
          <a:xfrm>
            <a:off x="6488036" y="2789783"/>
            <a:ext cx="216000" cy="215400"/>
          </a:xfrm>
          <a:prstGeom prst="ellipse">
            <a:avLst/>
          </a:prstGeom>
          <a:solidFill>
            <a:srgbClr val="E553AA">
              <a:alpha val="744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3</a:t>
            </a:r>
            <a:endParaRPr sz="1100"/>
          </a:p>
        </p:txBody>
      </p:sp>
      <p:sp>
        <p:nvSpPr>
          <p:cNvPr id="261" name="Google Shape;261;p32"/>
          <p:cNvSpPr/>
          <p:nvPr/>
        </p:nvSpPr>
        <p:spPr>
          <a:xfrm>
            <a:off x="3359163" y="3537843"/>
            <a:ext cx="216000" cy="215400"/>
          </a:xfrm>
          <a:prstGeom prst="ellipse">
            <a:avLst/>
          </a:prstGeom>
          <a:solidFill>
            <a:srgbClr val="FCCDE6">
              <a:alpha val="8906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4</a:t>
            </a:r>
            <a:endParaRPr sz="1100"/>
          </a:p>
        </p:txBody>
      </p:sp>
      <p:sp>
        <p:nvSpPr>
          <p:cNvPr id="262" name="Google Shape;262;p32"/>
          <p:cNvSpPr/>
          <p:nvPr/>
        </p:nvSpPr>
        <p:spPr>
          <a:xfrm>
            <a:off x="199572" y="2856333"/>
            <a:ext cx="216000" cy="215400"/>
          </a:xfrm>
          <a:prstGeom prst="ellipse">
            <a:avLst/>
          </a:prstGeom>
          <a:solidFill>
            <a:srgbClr val="F7A6DB">
              <a:alpha val="869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5</a:t>
            </a:r>
            <a:endParaRPr sz="1100"/>
          </a:p>
        </p:txBody>
      </p:sp>
      <p:sp>
        <p:nvSpPr>
          <p:cNvPr id="263" name="Google Shape;263;p32"/>
          <p:cNvSpPr/>
          <p:nvPr/>
        </p:nvSpPr>
        <p:spPr>
          <a:xfrm>
            <a:off x="3183967" y="2145080"/>
            <a:ext cx="2775600" cy="907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b="1" lang="pt-BR"/>
              <a:t>FITNESS REGRESSION MODEL PLOTS</a:t>
            </a:r>
            <a:endParaRPr b="1" sz="14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DE6">
            <a:alpha val="89060"/>
          </a:srgbClr>
        </a:solidFill>
      </p:bgPr>
    </p:bg>
    <p:spTree>
      <p:nvGrpSpPr>
        <p:cNvPr id="267" name="Shape 267"/>
        <p:cNvGrpSpPr/>
        <p:nvPr/>
      </p:nvGrpSpPr>
      <p:grpSpPr>
        <a:xfrm>
          <a:off x="0" y="0"/>
          <a:ext cx="0" cy="0"/>
          <a:chOff x="0" y="0"/>
          <a:chExt cx="0" cy="0"/>
        </a:xfrm>
      </p:grpSpPr>
      <p:sp>
        <p:nvSpPr>
          <p:cNvPr id="268" name="Google Shape;268;p3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6500">
                <a:latin typeface="Impact"/>
                <a:ea typeface="Impact"/>
                <a:cs typeface="Impact"/>
                <a:sym typeface="Impact"/>
              </a:rPr>
              <a:t>ASSIGNMENT 2</a:t>
            </a:r>
            <a:endParaRPr b="1" sz="6500">
              <a:latin typeface="Impact"/>
              <a:ea typeface="Impact"/>
              <a:cs typeface="Impact"/>
              <a:sym typeface="Impac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pic>
        <p:nvPicPr>
          <p:cNvPr id="273" name="Google Shape;273;p34"/>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74" name="Google Shape;274;p34"/>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Best Subset Selection</a:t>
            </a:r>
            <a:endParaRPr b="1" sz="1900">
              <a:solidFill>
                <a:srgbClr val="000000"/>
              </a:solidFill>
            </a:endParaRPr>
          </a:p>
        </p:txBody>
      </p:sp>
      <p:sp>
        <p:nvSpPr>
          <p:cNvPr id="275" name="Google Shape;275;p34"/>
          <p:cNvSpPr txBox="1"/>
          <p:nvPr/>
        </p:nvSpPr>
        <p:spPr>
          <a:xfrm>
            <a:off x="5939350" y="172750"/>
            <a:ext cx="30972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I wanted to see if I was missing any information about the weight_kg in the dataset.</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pt-BR" sz="2300"/>
              <a:t>I got the results being equal to 0 which means I am not missing any </a:t>
            </a:r>
            <a:r>
              <a:rPr lang="pt-BR" sz="2300"/>
              <a:t>observations</a:t>
            </a:r>
            <a:r>
              <a:rPr lang="pt-BR" sz="2300"/>
              <a:t>.</a:t>
            </a:r>
            <a:endParaRPr sz="2300"/>
          </a:p>
        </p:txBody>
      </p:sp>
      <p:pic>
        <p:nvPicPr>
          <p:cNvPr id="276" name="Google Shape;276;p34"/>
          <p:cNvPicPr preferRelativeResize="0"/>
          <p:nvPr/>
        </p:nvPicPr>
        <p:blipFill>
          <a:blip r:embed="rId4">
            <a:alphaModFix/>
          </a:blip>
          <a:stretch>
            <a:fillRect/>
          </a:stretch>
        </p:blipFill>
        <p:spPr>
          <a:xfrm>
            <a:off x="152400" y="579250"/>
            <a:ext cx="5140600" cy="2176225"/>
          </a:xfrm>
          <a:prstGeom prst="rect">
            <a:avLst/>
          </a:prstGeom>
          <a:noFill/>
          <a:ln>
            <a:noFill/>
          </a:ln>
        </p:spPr>
      </p:pic>
      <p:pic>
        <p:nvPicPr>
          <p:cNvPr id="277" name="Google Shape;277;p34"/>
          <p:cNvPicPr preferRelativeResize="0"/>
          <p:nvPr/>
        </p:nvPicPr>
        <p:blipFill>
          <a:blip r:embed="rId5">
            <a:alphaModFix/>
          </a:blip>
          <a:stretch>
            <a:fillRect/>
          </a:stretch>
        </p:blipFill>
        <p:spPr>
          <a:xfrm>
            <a:off x="252003" y="3195825"/>
            <a:ext cx="5041000" cy="121400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83" name="Google Shape;283;p35"/>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a:p>
        </p:txBody>
      </p:sp>
      <p:sp>
        <p:nvSpPr>
          <p:cNvPr id="284" name="Google Shape;284;p35"/>
          <p:cNvSpPr txBox="1"/>
          <p:nvPr/>
        </p:nvSpPr>
        <p:spPr>
          <a:xfrm>
            <a:off x="4572000" y="172750"/>
            <a:ext cx="44646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regsubtets() function identify the best model that contains a given number of predictors where best is quantified using RSS.</a:t>
            </a:r>
            <a:endParaRPr sz="2300"/>
          </a:p>
          <a:p>
            <a:pPr indent="0" lvl="0" marL="0" rtl="0" algn="l">
              <a:spcBef>
                <a:spcPts val="0"/>
              </a:spcBef>
              <a:spcAft>
                <a:spcPts val="0"/>
              </a:spcAft>
              <a:buNone/>
            </a:pPr>
            <a:r>
              <a:rPr lang="pt-BR" sz="2300"/>
              <a:t>The summary gives the best set of variables for each model size. The asterisk shows that the variable is included in the corresponding model. It shows that the best two-variable model have only date and mood. </a:t>
            </a:r>
            <a:endParaRPr sz="2300"/>
          </a:p>
        </p:txBody>
      </p:sp>
      <p:pic>
        <p:nvPicPr>
          <p:cNvPr id="285" name="Google Shape;285;p35"/>
          <p:cNvPicPr preferRelativeResize="0"/>
          <p:nvPr/>
        </p:nvPicPr>
        <p:blipFill>
          <a:blip r:embed="rId4">
            <a:alphaModFix/>
          </a:blip>
          <a:stretch>
            <a:fillRect/>
          </a:stretch>
        </p:blipFill>
        <p:spPr>
          <a:xfrm>
            <a:off x="363025" y="426850"/>
            <a:ext cx="3636213" cy="45642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p:nvPr/>
        </p:nvSpPr>
        <p:spPr>
          <a:xfrm>
            <a:off x="0" y="1992363"/>
            <a:ext cx="8892000" cy="269400"/>
          </a:xfrm>
          <a:prstGeom prst="rect">
            <a:avLst/>
          </a:prstGeom>
          <a:solidFill>
            <a:srgbClr val="E553AA">
              <a:alpha val="74480"/>
            </a:srgbClr>
          </a:solidFill>
          <a:ln>
            <a:noFill/>
          </a:ln>
        </p:spPr>
        <p:txBody>
          <a:bodyPr anchorCtr="0" anchor="t" bIns="41900" lIns="0" spcFirstLastPara="1" rIns="0" wrap="square" tIns="41900">
            <a:noAutofit/>
          </a:bodyPr>
          <a:lstStyle/>
          <a:p>
            <a:pPr indent="0" lvl="0" marL="0" marR="0" rtl="0" algn="ctr">
              <a:spcBef>
                <a:spcPts val="0"/>
              </a:spcBef>
              <a:spcAft>
                <a:spcPts val="0"/>
              </a:spcAft>
              <a:buNone/>
            </a:pPr>
            <a:r>
              <a:t/>
            </a:r>
            <a:endParaRPr sz="1200">
              <a:solidFill>
                <a:srgbClr val="4B5564"/>
              </a:solidFill>
              <a:latin typeface="Arial"/>
              <a:ea typeface="Arial"/>
              <a:cs typeface="Arial"/>
              <a:sym typeface="Arial"/>
            </a:endParaRPr>
          </a:p>
        </p:txBody>
      </p:sp>
      <p:sp>
        <p:nvSpPr>
          <p:cNvPr id="90" name="Google Shape;90;p18"/>
          <p:cNvSpPr/>
          <p:nvPr/>
        </p:nvSpPr>
        <p:spPr>
          <a:xfrm>
            <a:off x="0" y="2410457"/>
            <a:ext cx="8892000" cy="269400"/>
          </a:xfrm>
          <a:prstGeom prst="rect">
            <a:avLst/>
          </a:prstGeom>
          <a:solidFill>
            <a:srgbClr val="F280BD">
              <a:alpha val="80390"/>
            </a:srgbClr>
          </a:solidFill>
          <a:ln>
            <a:noFill/>
          </a:ln>
        </p:spPr>
        <p:txBody>
          <a:bodyPr anchorCtr="0" anchor="t" bIns="41900" lIns="0" spcFirstLastPara="1" rIns="0" wrap="square" tIns="41900">
            <a:noAutofit/>
          </a:bodyPr>
          <a:lstStyle/>
          <a:p>
            <a:pPr indent="0" lvl="0" marL="0" marR="0" rtl="0" algn="ctr">
              <a:spcBef>
                <a:spcPts val="0"/>
              </a:spcBef>
              <a:spcAft>
                <a:spcPts val="0"/>
              </a:spcAft>
              <a:buNone/>
            </a:pPr>
            <a:r>
              <a:t/>
            </a:r>
            <a:endParaRPr sz="1200">
              <a:solidFill>
                <a:srgbClr val="1155CC"/>
              </a:solidFill>
              <a:latin typeface="Arial"/>
              <a:ea typeface="Arial"/>
              <a:cs typeface="Arial"/>
              <a:sym typeface="Arial"/>
            </a:endParaRPr>
          </a:p>
        </p:txBody>
      </p:sp>
      <p:sp>
        <p:nvSpPr>
          <p:cNvPr id="91" name="Google Shape;91;p18"/>
          <p:cNvSpPr/>
          <p:nvPr/>
        </p:nvSpPr>
        <p:spPr>
          <a:xfrm>
            <a:off x="2179" y="1580182"/>
            <a:ext cx="8892000" cy="269400"/>
          </a:xfrm>
          <a:prstGeom prst="rect">
            <a:avLst/>
          </a:prstGeom>
          <a:solidFill>
            <a:srgbClr val="F7A6DB">
              <a:alpha val="86980"/>
            </a:srgbClr>
          </a:solidFill>
          <a:ln>
            <a:noFill/>
          </a:ln>
        </p:spPr>
        <p:txBody>
          <a:bodyPr anchorCtr="0" anchor="t" bIns="41900" lIns="0" spcFirstLastPara="1" rIns="0" wrap="square" tIns="41900">
            <a:noAutofit/>
          </a:bodyPr>
          <a:lstStyle/>
          <a:p>
            <a:pPr indent="0" lvl="0" marL="0" marR="0" rtl="0" algn="ctr">
              <a:spcBef>
                <a:spcPts val="0"/>
              </a:spcBef>
              <a:spcAft>
                <a:spcPts val="0"/>
              </a:spcAft>
              <a:buNone/>
            </a:pPr>
            <a:r>
              <a:t/>
            </a:r>
            <a:endParaRPr sz="1200">
              <a:solidFill>
                <a:srgbClr val="4B5564"/>
              </a:solidFill>
              <a:latin typeface="Arial"/>
              <a:ea typeface="Arial"/>
              <a:cs typeface="Arial"/>
              <a:sym typeface="Arial"/>
            </a:endParaRPr>
          </a:p>
        </p:txBody>
      </p:sp>
      <p:sp>
        <p:nvSpPr>
          <p:cNvPr id="92" name="Google Shape;92;p18"/>
          <p:cNvSpPr/>
          <p:nvPr/>
        </p:nvSpPr>
        <p:spPr>
          <a:xfrm>
            <a:off x="633000" y="2404543"/>
            <a:ext cx="18918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latin typeface="Lato"/>
                <a:ea typeface="Lato"/>
                <a:cs typeface="Lato"/>
                <a:sym typeface="Lato"/>
              </a:rPr>
              <a:t>Extra Model </a:t>
            </a:r>
            <a:endParaRPr sz="1100">
              <a:solidFill>
                <a:srgbClr val="FFFFFF"/>
              </a:solidFill>
            </a:endParaRPr>
          </a:p>
        </p:txBody>
      </p:sp>
      <p:sp>
        <p:nvSpPr>
          <p:cNvPr id="93" name="Google Shape;93;p18"/>
          <p:cNvSpPr/>
          <p:nvPr/>
        </p:nvSpPr>
        <p:spPr>
          <a:xfrm>
            <a:off x="633000" y="1992369"/>
            <a:ext cx="48840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rPr>
              <a:t>Assignment 2</a:t>
            </a:r>
            <a:endParaRPr sz="1100">
              <a:solidFill>
                <a:srgbClr val="FFFFFF"/>
              </a:solidFill>
            </a:endParaRPr>
          </a:p>
        </p:txBody>
      </p:sp>
      <p:sp>
        <p:nvSpPr>
          <p:cNvPr id="94" name="Google Shape;94;p18">
            <a:hlinkClick/>
          </p:cNvPr>
          <p:cNvSpPr/>
          <p:nvPr/>
        </p:nvSpPr>
        <p:spPr>
          <a:xfrm>
            <a:off x="252000" y="1992363"/>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2</a:t>
            </a:r>
            <a:endParaRPr sz="1100"/>
          </a:p>
        </p:txBody>
      </p:sp>
      <p:sp>
        <p:nvSpPr>
          <p:cNvPr id="95" name="Google Shape;95;p18">
            <a:hlinkClick/>
          </p:cNvPr>
          <p:cNvSpPr/>
          <p:nvPr/>
        </p:nvSpPr>
        <p:spPr>
          <a:xfrm>
            <a:off x="633000" y="1580183"/>
            <a:ext cx="4884000" cy="269400"/>
          </a:xfrm>
          <a:prstGeom prst="rect">
            <a:avLst/>
          </a:prstGeom>
          <a:solidFill>
            <a:srgbClr val="F7A6DB">
              <a:alpha val="86980"/>
            </a:srgbClr>
          </a:solid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rPr>
              <a:t>Assignment 1</a:t>
            </a:r>
            <a:endParaRPr sz="1200">
              <a:solidFill>
                <a:srgbClr val="FFFFFF"/>
              </a:solidFill>
            </a:endParaRPr>
          </a:p>
        </p:txBody>
      </p:sp>
      <p:sp>
        <p:nvSpPr>
          <p:cNvPr id="96" name="Google Shape;96;p18">
            <a:hlinkClick/>
          </p:cNvPr>
          <p:cNvSpPr/>
          <p:nvPr/>
        </p:nvSpPr>
        <p:spPr>
          <a:xfrm>
            <a:off x="252000" y="1580183"/>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1</a:t>
            </a:r>
            <a:endParaRPr sz="1100"/>
          </a:p>
        </p:txBody>
      </p:sp>
      <p:sp>
        <p:nvSpPr>
          <p:cNvPr id="97" name="Google Shape;97;p18">
            <a:hlinkClick action="ppaction://hlinkshowjump?jump=nextslide"/>
          </p:cNvPr>
          <p:cNvSpPr/>
          <p:nvPr/>
        </p:nvSpPr>
        <p:spPr>
          <a:xfrm>
            <a:off x="633000" y="1167966"/>
            <a:ext cx="3222300" cy="269400"/>
          </a:xfrm>
          <a:prstGeom prst="rect">
            <a:avLst/>
          </a:prstGeom>
          <a:noFill/>
          <a:ln>
            <a:noFill/>
          </a:ln>
        </p:spPr>
        <p:txBody>
          <a:bodyPr anchorCtr="0" anchor="t" bIns="41900" lIns="0" spcFirstLastPara="1" rIns="0" wrap="square" tIns="41900">
            <a:noAutofit/>
          </a:bodyPr>
          <a:lstStyle/>
          <a:p>
            <a:pPr indent="0" lvl="0" marL="0" marR="0" rtl="0" algn="l">
              <a:spcBef>
                <a:spcPts val="0"/>
              </a:spcBef>
              <a:spcAft>
                <a:spcPts val="0"/>
              </a:spcAft>
              <a:buNone/>
            </a:pPr>
            <a:r>
              <a:rPr lang="pt-BR" sz="1200">
                <a:solidFill>
                  <a:srgbClr val="FFFFFF"/>
                </a:solidFill>
              </a:rPr>
              <a:t>Introduction</a:t>
            </a:r>
            <a:endParaRPr sz="1100">
              <a:solidFill>
                <a:srgbClr val="FFFFFF"/>
              </a:solidFill>
            </a:endParaRPr>
          </a:p>
        </p:txBody>
      </p:sp>
      <p:sp>
        <p:nvSpPr>
          <p:cNvPr id="98" name="Google Shape;98;p18"/>
          <p:cNvSpPr txBox="1"/>
          <p:nvPr>
            <p:ph type="title"/>
          </p:nvPr>
        </p:nvSpPr>
        <p:spPr>
          <a:xfrm>
            <a:off x="252000" y="19440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lang="pt-BR"/>
              <a:t>Agenda</a:t>
            </a:r>
            <a:endParaRPr/>
          </a:p>
        </p:txBody>
      </p:sp>
      <p:pic>
        <p:nvPicPr>
          <p:cNvPr id="99" name="Google Shape;99;p18"/>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00" name="Google Shape;100;p18"/>
          <p:cNvSpPr/>
          <p:nvPr/>
        </p:nvSpPr>
        <p:spPr>
          <a:xfrm>
            <a:off x="252000" y="3715063"/>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t/>
            </a:r>
            <a:endParaRPr sz="1100"/>
          </a:p>
        </p:txBody>
      </p:sp>
      <p:sp>
        <p:nvSpPr>
          <p:cNvPr id="101" name="Google Shape;101;p18"/>
          <p:cNvSpPr/>
          <p:nvPr/>
        </p:nvSpPr>
        <p:spPr>
          <a:xfrm>
            <a:off x="633000" y="2825581"/>
            <a:ext cx="48840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latin typeface="Lato"/>
                <a:ea typeface="Lato"/>
                <a:cs typeface="Lato"/>
                <a:sym typeface="Lato"/>
              </a:rPr>
              <a:t>Naive Bayes</a:t>
            </a:r>
            <a:endParaRPr sz="1100">
              <a:solidFill>
                <a:srgbClr val="FFFFFF"/>
              </a:solidFill>
            </a:endParaRPr>
          </a:p>
        </p:txBody>
      </p:sp>
      <p:sp>
        <p:nvSpPr>
          <p:cNvPr id="102" name="Google Shape;102;p18"/>
          <p:cNvSpPr/>
          <p:nvPr/>
        </p:nvSpPr>
        <p:spPr>
          <a:xfrm>
            <a:off x="633000" y="3246606"/>
            <a:ext cx="48840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rPr>
              <a:t>Association Rules or Clustering</a:t>
            </a:r>
            <a:endParaRPr sz="1100">
              <a:solidFill>
                <a:srgbClr val="FFFFFF"/>
              </a:solidFill>
            </a:endParaRPr>
          </a:p>
        </p:txBody>
      </p:sp>
      <p:sp>
        <p:nvSpPr>
          <p:cNvPr id="103" name="Google Shape;103;p18"/>
          <p:cNvSpPr/>
          <p:nvPr/>
        </p:nvSpPr>
        <p:spPr>
          <a:xfrm>
            <a:off x="633000" y="3715081"/>
            <a:ext cx="48840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Clr>
                <a:schemeClr val="dk1"/>
              </a:buClr>
              <a:buFont typeface="Arial"/>
              <a:buNone/>
            </a:pPr>
            <a:r>
              <a:rPr lang="pt-BR" sz="1200">
                <a:solidFill>
                  <a:srgbClr val="FFFFFF"/>
                </a:solidFill>
              </a:rPr>
              <a:t>Non-Linear Regression</a:t>
            </a:r>
            <a:endParaRPr sz="1100">
              <a:solidFill>
                <a:srgbClr val="FFFFFF"/>
              </a:solidFill>
            </a:endParaRPr>
          </a:p>
        </p:txBody>
      </p:sp>
      <p:sp>
        <p:nvSpPr>
          <p:cNvPr id="104" name="Google Shape;104;p18">
            <a:hlinkClick/>
          </p:cNvPr>
          <p:cNvSpPr/>
          <p:nvPr/>
        </p:nvSpPr>
        <p:spPr>
          <a:xfrm>
            <a:off x="252000" y="2410438"/>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3</a:t>
            </a:r>
            <a:endParaRPr sz="1100"/>
          </a:p>
        </p:txBody>
      </p:sp>
      <p:sp>
        <p:nvSpPr>
          <p:cNvPr id="105" name="Google Shape;105;p18">
            <a:hlinkClick/>
          </p:cNvPr>
          <p:cNvSpPr/>
          <p:nvPr/>
        </p:nvSpPr>
        <p:spPr>
          <a:xfrm>
            <a:off x="252000" y="2828513"/>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5</a:t>
            </a:r>
            <a:endParaRPr sz="1100"/>
          </a:p>
        </p:txBody>
      </p:sp>
      <p:sp>
        <p:nvSpPr>
          <p:cNvPr id="106" name="Google Shape;106;p18">
            <a:hlinkClick/>
          </p:cNvPr>
          <p:cNvSpPr/>
          <p:nvPr/>
        </p:nvSpPr>
        <p:spPr>
          <a:xfrm>
            <a:off x="252000" y="3240688"/>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6</a:t>
            </a:r>
            <a:endParaRPr sz="1100"/>
          </a:p>
        </p:txBody>
      </p:sp>
      <p:sp>
        <p:nvSpPr>
          <p:cNvPr id="107" name="Google Shape;107;p18">
            <a:hlinkClick/>
          </p:cNvPr>
          <p:cNvSpPr/>
          <p:nvPr/>
        </p:nvSpPr>
        <p:spPr>
          <a:xfrm>
            <a:off x="252000" y="3715063"/>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7</a:t>
            </a:r>
            <a:endParaRPr sz="1100"/>
          </a:p>
        </p:txBody>
      </p:sp>
      <p:sp>
        <p:nvSpPr>
          <p:cNvPr id="108" name="Google Shape;108;p18">
            <a:hlinkClick/>
          </p:cNvPr>
          <p:cNvSpPr/>
          <p:nvPr/>
        </p:nvSpPr>
        <p:spPr>
          <a:xfrm>
            <a:off x="252000" y="4183538"/>
            <a:ext cx="381000" cy="269400"/>
          </a:xfrm>
          <a:prstGeom prst="rect">
            <a:avLst/>
          </a:prstGeom>
          <a:noFill/>
          <a:ln>
            <a:noFill/>
          </a:ln>
        </p:spPr>
        <p:txBody>
          <a:bodyPr anchorCtr="0" anchor="ctr" bIns="41900" lIns="0" spcFirstLastPara="1" rIns="0" wrap="square" tIns="41900">
            <a:noAutofit/>
          </a:bodyPr>
          <a:lstStyle/>
          <a:p>
            <a:pPr indent="0" lvl="0" marL="0" marR="0" rtl="0" algn="l">
              <a:spcBef>
                <a:spcPts val="0"/>
              </a:spcBef>
              <a:spcAft>
                <a:spcPts val="0"/>
              </a:spcAft>
              <a:buNone/>
            </a:pPr>
            <a:r>
              <a:rPr lang="pt-BR" sz="1200">
                <a:solidFill>
                  <a:schemeClr val="lt1"/>
                </a:solidFill>
              </a:rPr>
              <a:t>8</a:t>
            </a:r>
            <a:endParaRPr sz="1100"/>
          </a:p>
        </p:txBody>
      </p:sp>
      <p:sp>
        <p:nvSpPr>
          <p:cNvPr id="109" name="Google Shape;109;p18"/>
          <p:cNvSpPr/>
          <p:nvPr/>
        </p:nvSpPr>
        <p:spPr>
          <a:xfrm>
            <a:off x="633000" y="4183556"/>
            <a:ext cx="4884000" cy="269400"/>
          </a:xfrm>
          <a:prstGeom prst="rect">
            <a:avLst/>
          </a:prstGeom>
          <a:noFill/>
          <a:ln>
            <a:noFill/>
          </a:ln>
        </p:spPr>
        <p:txBody>
          <a:bodyPr anchorCtr="0" anchor="t" bIns="41900" lIns="0" spcFirstLastPara="1" rIns="0" wrap="square" tIns="41900">
            <a:noAutofit/>
          </a:bodyPr>
          <a:lstStyle/>
          <a:p>
            <a:pPr indent="0" lvl="0" marL="0" rtl="0" algn="l">
              <a:spcBef>
                <a:spcPts val="0"/>
              </a:spcBef>
              <a:spcAft>
                <a:spcPts val="0"/>
              </a:spcAft>
              <a:buNone/>
            </a:pPr>
            <a:r>
              <a:rPr lang="pt-BR" sz="1200">
                <a:solidFill>
                  <a:srgbClr val="FFFFFF"/>
                </a:solidFill>
              </a:rPr>
              <a:t>Conclusion</a:t>
            </a:r>
            <a:endParaRPr sz="11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291" name="Google Shape;291;p36"/>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pt-BR" sz="1400">
                <a:solidFill>
                  <a:srgbClr val="000000"/>
                </a:solidFill>
                <a:highlight>
                  <a:schemeClr val="lt1"/>
                </a:highlight>
              </a:rPr>
              <a:t>Best Subset Selection</a:t>
            </a:r>
            <a:endParaRPr sz="1400">
              <a:solidFill>
                <a:srgbClr val="000000"/>
              </a:solidFill>
            </a:endParaRPr>
          </a:p>
          <a:p>
            <a:pPr indent="0" lvl="0" marL="0" rtl="0" algn="l">
              <a:spcBef>
                <a:spcPts val="0"/>
              </a:spcBef>
              <a:spcAft>
                <a:spcPts val="0"/>
              </a:spcAft>
              <a:buClr>
                <a:schemeClr val="accent5"/>
              </a:buClr>
              <a:buSzPts val="1700"/>
              <a:buFont typeface="Arial"/>
              <a:buNone/>
            </a:pPr>
            <a:r>
              <a:t/>
            </a:r>
            <a:endParaRPr b="1" sz="1900">
              <a:solidFill>
                <a:srgbClr val="000000"/>
              </a:solidFill>
            </a:endParaRPr>
          </a:p>
        </p:txBody>
      </p:sp>
      <p:sp>
        <p:nvSpPr>
          <p:cNvPr id="292" name="Google Shape;292;p36"/>
          <p:cNvSpPr txBox="1"/>
          <p:nvPr/>
        </p:nvSpPr>
        <p:spPr>
          <a:xfrm>
            <a:off x="5897100" y="579250"/>
            <a:ext cx="2994900" cy="42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nvmax is used to return as many variables as desired. We can see that the more variables we have, the R squared increases. </a:t>
            </a:r>
            <a:endParaRPr sz="2300"/>
          </a:p>
        </p:txBody>
      </p:sp>
      <p:pic>
        <p:nvPicPr>
          <p:cNvPr id="293" name="Google Shape;293;p36"/>
          <p:cNvPicPr preferRelativeResize="0"/>
          <p:nvPr/>
        </p:nvPicPr>
        <p:blipFill>
          <a:blip r:embed="rId4">
            <a:alphaModFix/>
          </a:blip>
          <a:stretch>
            <a:fillRect/>
          </a:stretch>
        </p:blipFill>
        <p:spPr>
          <a:xfrm>
            <a:off x="152400" y="579250"/>
            <a:ext cx="5165499" cy="1789425"/>
          </a:xfrm>
          <a:prstGeom prst="rect">
            <a:avLst/>
          </a:prstGeom>
          <a:noFill/>
          <a:ln>
            <a:noFill/>
          </a:ln>
        </p:spPr>
      </p:pic>
      <p:pic>
        <p:nvPicPr>
          <p:cNvPr id="294" name="Google Shape;294;p36"/>
          <p:cNvPicPr preferRelativeResize="0"/>
          <p:nvPr/>
        </p:nvPicPr>
        <p:blipFill>
          <a:blip r:embed="rId5">
            <a:alphaModFix/>
          </a:blip>
          <a:stretch>
            <a:fillRect/>
          </a:stretch>
        </p:blipFill>
        <p:spPr>
          <a:xfrm>
            <a:off x="152400" y="2872200"/>
            <a:ext cx="5341025" cy="140875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7"/>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00" name="Google Shape;300;p37"/>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chemeClr val="lt1"/>
                </a:highlight>
              </a:rPr>
              <a:t>Best Subset Selection</a:t>
            </a:r>
            <a:endParaRPr sz="1400">
              <a:solidFill>
                <a:srgbClr val="000000"/>
              </a:solidFill>
            </a:endParaRPr>
          </a:p>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 </a:t>
            </a:r>
            <a:endParaRPr b="1" sz="1900">
              <a:solidFill>
                <a:srgbClr val="000000"/>
              </a:solidFill>
            </a:endParaRPr>
          </a:p>
        </p:txBody>
      </p:sp>
      <p:sp>
        <p:nvSpPr>
          <p:cNvPr id="301" name="Google Shape;301;p37"/>
          <p:cNvSpPr txBox="1"/>
          <p:nvPr/>
        </p:nvSpPr>
        <p:spPr>
          <a:xfrm>
            <a:off x="5436675" y="172750"/>
            <a:ext cx="37074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300"/>
              <a:t>By plotting RSS, adjusted R squared, Cp and BIC for all models at once we can have a better idea on which model to select. </a:t>
            </a:r>
            <a:endParaRPr sz="2300"/>
          </a:p>
          <a:p>
            <a:pPr indent="0" lvl="0" marL="0" rtl="0" algn="l">
              <a:spcBef>
                <a:spcPts val="0"/>
              </a:spcBef>
              <a:spcAft>
                <a:spcPts val="0"/>
              </a:spcAft>
              <a:buClr>
                <a:schemeClr val="dk1"/>
              </a:buClr>
              <a:buSzPts val="1100"/>
              <a:buFont typeface="Arial"/>
              <a:buNone/>
            </a:pPr>
            <a:r>
              <a:rPr lang="pt-BR" sz="2300"/>
              <a:t>The type= "l" argument tells R to connect the points with lines. </a:t>
            </a:r>
            <a:endParaRPr sz="2300"/>
          </a:p>
          <a:p>
            <a:pPr indent="0" lvl="0" marL="0" rtl="0" algn="l">
              <a:spcBef>
                <a:spcPts val="0"/>
              </a:spcBef>
              <a:spcAft>
                <a:spcPts val="0"/>
              </a:spcAft>
              <a:buNone/>
            </a:pPr>
            <a:r>
              <a:t/>
            </a:r>
            <a:endParaRPr sz="2300"/>
          </a:p>
        </p:txBody>
      </p:sp>
      <p:pic>
        <p:nvPicPr>
          <p:cNvPr id="302" name="Google Shape;302;p37"/>
          <p:cNvPicPr preferRelativeResize="0"/>
          <p:nvPr/>
        </p:nvPicPr>
        <p:blipFill>
          <a:blip r:embed="rId4">
            <a:alphaModFix/>
          </a:blip>
          <a:stretch>
            <a:fillRect/>
          </a:stretch>
        </p:blipFill>
        <p:spPr>
          <a:xfrm>
            <a:off x="152400" y="579250"/>
            <a:ext cx="5284275" cy="32292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8"/>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08" name="Google Shape;308;p38"/>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09" name="Google Shape;309;p38"/>
          <p:cNvSpPr txBox="1"/>
          <p:nvPr/>
        </p:nvSpPr>
        <p:spPr>
          <a:xfrm>
            <a:off x="4743875" y="965300"/>
            <a:ext cx="39438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points function add points to a plot that has been created already. Which.max shows the location of the maximum point of a vector which in this case is on 5. </a:t>
            </a:r>
            <a:endParaRPr sz="2300"/>
          </a:p>
        </p:txBody>
      </p:sp>
      <p:pic>
        <p:nvPicPr>
          <p:cNvPr id="310" name="Google Shape;310;p38"/>
          <p:cNvPicPr preferRelativeResize="0"/>
          <p:nvPr/>
        </p:nvPicPr>
        <p:blipFill>
          <a:blip r:embed="rId4">
            <a:alphaModFix/>
          </a:blip>
          <a:stretch>
            <a:fillRect/>
          </a:stretch>
        </p:blipFill>
        <p:spPr>
          <a:xfrm>
            <a:off x="152400" y="558163"/>
            <a:ext cx="3943750" cy="913569"/>
          </a:xfrm>
          <a:prstGeom prst="rect">
            <a:avLst/>
          </a:prstGeom>
          <a:noFill/>
          <a:ln>
            <a:noFill/>
          </a:ln>
        </p:spPr>
      </p:pic>
      <p:pic>
        <p:nvPicPr>
          <p:cNvPr id="311" name="Google Shape;311;p38"/>
          <p:cNvPicPr preferRelativeResize="0"/>
          <p:nvPr/>
        </p:nvPicPr>
        <p:blipFill rotWithShape="1">
          <a:blip r:embed="rId5">
            <a:alphaModFix/>
          </a:blip>
          <a:srcRect b="0" l="0" r="-2051" t="-3874"/>
          <a:stretch/>
        </p:blipFill>
        <p:spPr>
          <a:xfrm>
            <a:off x="152400" y="1471725"/>
            <a:ext cx="4024700" cy="3519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9"/>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17" name="Google Shape;317;p39"/>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18" name="Google Shape;318;p39"/>
          <p:cNvSpPr txBox="1"/>
          <p:nvPr/>
        </p:nvSpPr>
        <p:spPr>
          <a:xfrm>
            <a:off x="6595300" y="482700"/>
            <a:ext cx="25485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We use which.min to find the models with the smallest statistic. </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rPr lang="pt-BR" sz="2300"/>
              <a:t>The regsubsets display the selected variables for the best model.</a:t>
            </a:r>
            <a:endParaRPr sz="2300"/>
          </a:p>
          <a:p>
            <a:pPr indent="0" lvl="0" marL="0" rtl="0" algn="l">
              <a:spcBef>
                <a:spcPts val="0"/>
              </a:spcBef>
              <a:spcAft>
                <a:spcPts val="0"/>
              </a:spcAft>
              <a:buNone/>
            </a:pPr>
            <a:r>
              <a:t/>
            </a:r>
            <a:endParaRPr sz="2300"/>
          </a:p>
          <a:p>
            <a:pPr indent="0" lvl="0" marL="0" rtl="0" algn="l">
              <a:spcBef>
                <a:spcPts val="0"/>
              </a:spcBef>
              <a:spcAft>
                <a:spcPts val="0"/>
              </a:spcAft>
              <a:buNone/>
            </a:pPr>
            <a:r>
              <a:t/>
            </a:r>
            <a:endParaRPr sz="2300"/>
          </a:p>
        </p:txBody>
      </p:sp>
      <p:pic>
        <p:nvPicPr>
          <p:cNvPr id="319" name="Google Shape;319;p39"/>
          <p:cNvPicPr preferRelativeResize="0"/>
          <p:nvPr/>
        </p:nvPicPr>
        <p:blipFill rotWithShape="1">
          <a:blip r:embed="rId4">
            <a:alphaModFix/>
          </a:blip>
          <a:srcRect b="46566" l="0" r="0" t="0"/>
          <a:stretch/>
        </p:blipFill>
        <p:spPr>
          <a:xfrm>
            <a:off x="252000" y="570038"/>
            <a:ext cx="2772900" cy="754625"/>
          </a:xfrm>
          <a:prstGeom prst="rect">
            <a:avLst/>
          </a:prstGeom>
          <a:noFill/>
          <a:ln>
            <a:noFill/>
          </a:ln>
        </p:spPr>
      </p:pic>
      <p:pic>
        <p:nvPicPr>
          <p:cNvPr id="320" name="Google Shape;320;p39"/>
          <p:cNvPicPr preferRelativeResize="0"/>
          <p:nvPr/>
        </p:nvPicPr>
        <p:blipFill>
          <a:blip r:embed="rId5">
            <a:alphaModFix/>
          </a:blip>
          <a:stretch>
            <a:fillRect/>
          </a:stretch>
        </p:blipFill>
        <p:spPr>
          <a:xfrm>
            <a:off x="152400" y="1467850"/>
            <a:ext cx="3041850" cy="3523250"/>
          </a:xfrm>
          <a:prstGeom prst="rect">
            <a:avLst/>
          </a:prstGeom>
          <a:noFill/>
          <a:ln>
            <a:noFill/>
          </a:ln>
        </p:spPr>
      </p:pic>
      <p:pic>
        <p:nvPicPr>
          <p:cNvPr id="321" name="Google Shape;321;p39"/>
          <p:cNvPicPr preferRelativeResize="0"/>
          <p:nvPr/>
        </p:nvPicPr>
        <p:blipFill>
          <a:blip r:embed="rId6">
            <a:alphaModFix/>
          </a:blip>
          <a:stretch>
            <a:fillRect/>
          </a:stretch>
        </p:blipFill>
        <p:spPr>
          <a:xfrm>
            <a:off x="3292699" y="1736375"/>
            <a:ext cx="3204175" cy="2710647"/>
          </a:xfrm>
          <a:prstGeom prst="rect">
            <a:avLst/>
          </a:prstGeom>
          <a:noFill/>
          <a:ln>
            <a:noFill/>
          </a:ln>
        </p:spPr>
      </p:pic>
      <p:pic>
        <p:nvPicPr>
          <p:cNvPr id="322" name="Google Shape;322;p39"/>
          <p:cNvPicPr preferRelativeResize="0"/>
          <p:nvPr/>
        </p:nvPicPr>
        <p:blipFill rotWithShape="1">
          <a:blip r:embed="rId7">
            <a:alphaModFix/>
          </a:blip>
          <a:srcRect b="0" l="0" r="0" t="53759"/>
          <a:stretch/>
        </p:blipFill>
        <p:spPr>
          <a:xfrm>
            <a:off x="3391125" y="570051"/>
            <a:ext cx="3204173" cy="7546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0"/>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28" name="Google Shape;328;p40"/>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29" name="Google Shape;329;p40"/>
          <p:cNvSpPr txBox="1"/>
          <p:nvPr/>
        </p:nvSpPr>
        <p:spPr>
          <a:xfrm>
            <a:off x="4743875" y="965300"/>
            <a:ext cx="39438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p:txBody>
      </p:sp>
      <p:pic>
        <p:nvPicPr>
          <p:cNvPr id="330" name="Google Shape;330;p40"/>
          <p:cNvPicPr preferRelativeResize="0"/>
          <p:nvPr/>
        </p:nvPicPr>
        <p:blipFill>
          <a:blip r:embed="rId4">
            <a:alphaModFix/>
          </a:blip>
          <a:stretch>
            <a:fillRect/>
          </a:stretch>
        </p:blipFill>
        <p:spPr>
          <a:xfrm>
            <a:off x="152400" y="579250"/>
            <a:ext cx="4439075" cy="2799416"/>
          </a:xfrm>
          <a:prstGeom prst="rect">
            <a:avLst/>
          </a:prstGeom>
          <a:noFill/>
          <a:ln>
            <a:noFill/>
          </a:ln>
        </p:spPr>
      </p:pic>
      <p:pic>
        <p:nvPicPr>
          <p:cNvPr id="331" name="Google Shape;331;p40"/>
          <p:cNvPicPr preferRelativeResize="0"/>
          <p:nvPr/>
        </p:nvPicPr>
        <p:blipFill>
          <a:blip r:embed="rId5">
            <a:alphaModFix/>
          </a:blip>
          <a:stretch>
            <a:fillRect/>
          </a:stretch>
        </p:blipFill>
        <p:spPr>
          <a:xfrm>
            <a:off x="5159550" y="102525"/>
            <a:ext cx="3627575" cy="1968450"/>
          </a:xfrm>
          <a:prstGeom prst="rect">
            <a:avLst/>
          </a:prstGeom>
          <a:noFill/>
          <a:ln>
            <a:noFill/>
          </a:ln>
        </p:spPr>
      </p:pic>
      <p:pic>
        <p:nvPicPr>
          <p:cNvPr id="332" name="Google Shape;332;p40"/>
          <p:cNvPicPr preferRelativeResize="0"/>
          <p:nvPr/>
        </p:nvPicPr>
        <p:blipFill>
          <a:blip r:embed="rId6">
            <a:alphaModFix/>
          </a:blip>
          <a:stretch>
            <a:fillRect/>
          </a:stretch>
        </p:blipFill>
        <p:spPr>
          <a:xfrm>
            <a:off x="5342150" y="2070975"/>
            <a:ext cx="3262375" cy="1651650"/>
          </a:xfrm>
          <a:prstGeom prst="rect">
            <a:avLst/>
          </a:prstGeom>
          <a:noFill/>
          <a:ln>
            <a:noFill/>
          </a:ln>
        </p:spPr>
      </p:pic>
      <p:pic>
        <p:nvPicPr>
          <p:cNvPr id="333" name="Google Shape;333;p40"/>
          <p:cNvPicPr preferRelativeResize="0"/>
          <p:nvPr/>
        </p:nvPicPr>
        <p:blipFill>
          <a:blip r:embed="rId7">
            <a:alphaModFix/>
          </a:blip>
          <a:stretch>
            <a:fillRect/>
          </a:stretch>
        </p:blipFill>
        <p:spPr>
          <a:xfrm>
            <a:off x="5342150" y="3471559"/>
            <a:ext cx="3262374" cy="1558766"/>
          </a:xfrm>
          <a:prstGeom prst="rect">
            <a:avLst/>
          </a:prstGeom>
          <a:noFill/>
          <a:ln>
            <a:noFill/>
          </a:ln>
        </p:spPr>
      </p:pic>
      <p:pic>
        <p:nvPicPr>
          <p:cNvPr id="334" name="Google Shape;334;p40"/>
          <p:cNvPicPr preferRelativeResize="0"/>
          <p:nvPr/>
        </p:nvPicPr>
        <p:blipFill>
          <a:blip r:embed="rId8">
            <a:alphaModFix/>
          </a:blip>
          <a:stretch>
            <a:fillRect/>
          </a:stretch>
        </p:blipFill>
        <p:spPr>
          <a:xfrm>
            <a:off x="1103601" y="3433676"/>
            <a:ext cx="3262375" cy="16345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1"/>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40" name="Google Shape;340;p41"/>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41" name="Google Shape;341;p41"/>
          <p:cNvSpPr txBox="1"/>
          <p:nvPr/>
        </p:nvSpPr>
        <p:spPr>
          <a:xfrm>
            <a:off x="4743875" y="965300"/>
            <a:ext cx="39438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points function add points to a plot that has been created already. Which.max shows the location of the maximum point of a vector which in this case is on 5. </a:t>
            </a:r>
            <a:endParaRPr sz="2300"/>
          </a:p>
        </p:txBody>
      </p:sp>
      <p:pic>
        <p:nvPicPr>
          <p:cNvPr id="342" name="Google Shape;342;p41"/>
          <p:cNvPicPr preferRelativeResize="0"/>
          <p:nvPr/>
        </p:nvPicPr>
        <p:blipFill>
          <a:blip r:embed="rId4">
            <a:alphaModFix/>
          </a:blip>
          <a:stretch>
            <a:fillRect/>
          </a:stretch>
        </p:blipFill>
        <p:spPr>
          <a:xfrm>
            <a:off x="152400" y="558163"/>
            <a:ext cx="3943750" cy="913569"/>
          </a:xfrm>
          <a:prstGeom prst="rect">
            <a:avLst/>
          </a:prstGeom>
          <a:noFill/>
          <a:ln>
            <a:noFill/>
          </a:ln>
        </p:spPr>
      </p:pic>
      <p:pic>
        <p:nvPicPr>
          <p:cNvPr id="343" name="Google Shape;343;p41"/>
          <p:cNvPicPr preferRelativeResize="0"/>
          <p:nvPr/>
        </p:nvPicPr>
        <p:blipFill rotWithShape="1">
          <a:blip r:embed="rId5">
            <a:alphaModFix/>
          </a:blip>
          <a:srcRect b="0" l="0" r="-2051" t="-3874"/>
          <a:stretch/>
        </p:blipFill>
        <p:spPr>
          <a:xfrm>
            <a:off x="152400" y="1471725"/>
            <a:ext cx="4024700" cy="351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49" name="Google Shape;349;p42"/>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50" name="Google Shape;350;p42"/>
          <p:cNvSpPr txBox="1"/>
          <p:nvPr/>
        </p:nvSpPr>
        <p:spPr>
          <a:xfrm>
            <a:off x="4743875" y="965300"/>
            <a:ext cx="39438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points function add points to a plot that has been created already. Which.max shows the location of the maximum point of a vector which in this case is on 5. </a:t>
            </a:r>
            <a:endParaRPr sz="2300"/>
          </a:p>
        </p:txBody>
      </p:sp>
      <p:pic>
        <p:nvPicPr>
          <p:cNvPr id="351" name="Google Shape;351;p42"/>
          <p:cNvPicPr preferRelativeResize="0"/>
          <p:nvPr/>
        </p:nvPicPr>
        <p:blipFill>
          <a:blip r:embed="rId4">
            <a:alphaModFix/>
          </a:blip>
          <a:stretch>
            <a:fillRect/>
          </a:stretch>
        </p:blipFill>
        <p:spPr>
          <a:xfrm>
            <a:off x="152400" y="558163"/>
            <a:ext cx="3943750" cy="913569"/>
          </a:xfrm>
          <a:prstGeom prst="rect">
            <a:avLst/>
          </a:prstGeom>
          <a:noFill/>
          <a:ln>
            <a:noFill/>
          </a:ln>
        </p:spPr>
      </p:pic>
      <p:pic>
        <p:nvPicPr>
          <p:cNvPr id="352" name="Google Shape;352;p42"/>
          <p:cNvPicPr preferRelativeResize="0"/>
          <p:nvPr/>
        </p:nvPicPr>
        <p:blipFill rotWithShape="1">
          <a:blip r:embed="rId5">
            <a:alphaModFix/>
          </a:blip>
          <a:srcRect b="0" l="0" r="-2051" t="-3874"/>
          <a:stretch/>
        </p:blipFill>
        <p:spPr>
          <a:xfrm>
            <a:off x="152400" y="1471725"/>
            <a:ext cx="4024700" cy="3519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58" name="Google Shape;358;p43"/>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Best Subset Selection</a:t>
            </a:r>
            <a:endParaRPr b="1" sz="1900">
              <a:solidFill>
                <a:srgbClr val="000000"/>
              </a:solidFill>
            </a:endParaRPr>
          </a:p>
        </p:txBody>
      </p:sp>
      <p:sp>
        <p:nvSpPr>
          <p:cNvPr id="359" name="Google Shape;359;p43"/>
          <p:cNvSpPr txBox="1"/>
          <p:nvPr/>
        </p:nvSpPr>
        <p:spPr>
          <a:xfrm>
            <a:off x="4743875" y="965300"/>
            <a:ext cx="39438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points function add points to a plot that has been created already. Which.max shows the location of the maximum point of a vector which in this case is on 5. </a:t>
            </a:r>
            <a:endParaRPr sz="2300"/>
          </a:p>
        </p:txBody>
      </p:sp>
      <p:pic>
        <p:nvPicPr>
          <p:cNvPr id="360" name="Google Shape;360;p43"/>
          <p:cNvPicPr preferRelativeResize="0"/>
          <p:nvPr/>
        </p:nvPicPr>
        <p:blipFill>
          <a:blip r:embed="rId4">
            <a:alphaModFix/>
          </a:blip>
          <a:stretch>
            <a:fillRect/>
          </a:stretch>
        </p:blipFill>
        <p:spPr>
          <a:xfrm>
            <a:off x="152400" y="558163"/>
            <a:ext cx="3943750" cy="913569"/>
          </a:xfrm>
          <a:prstGeom prst="rect">
            <a:avLst/>
          </a:prstGeom>
          <a:noFill/>
          <a:ln>
            <a:noFill/>
          </a:ln>
        </p:spPr>
      </p:pic>
      <p:pic>
        <p:nvPicPr>
          <p:cNvPr id="361" name="Google Shape;361;p43"/>
          <p:cNvPicPr preferRelativeResize="0"/>
          <p:nvPr/>
        </p:nvPicPr>
        <p:blipFill rotWithShape="1">
          <a:blip r:embed="rId5">
            <a:alphaModFix/>
          </a:blip>
          <a:srcRect b="0" l="0" r="-2051" t="-3874"/>
          <a:stretch/>
        </p:blipFill>
        <p:spPr>
          <a:xfrm>
            <a:off x="152400" y="1471725"/>
            <a:ext cx="4024700" cy="3519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pic>
        <p:nvPicPr>
          <p:cNvPr id="366" name="Google Shape;366;p44"/>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67" name="Google Shape;367;p44"/>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Forward Stepwise Selection</a:t>
            </a:r>
            <a:endParaRPr b="1" sz="1900">
              <a:solidFill>
                <a:srgbClr val="000000"/>
              </a:solidFill>
            </a:endParaRPr>
          </a:p>
        </p:txBody>
      </p:sp>
      <p:sp>
        <p:nvSpPr>
          <p:cNvPr id="368" name="Google Shape;368;p44"/>
          <p:cNvSpPr txBox="1"/>
          <p:nvPr/>
        </p:nvSpPr>
        <p:spPr>
          <a:xfrm>
            <a:off x="5423200" y="558175"/>
            <a:ext cx="3229500" cy="41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forward model shows that the date and mood are the most significant variables. </a:t>
            </a:r>
            <a:endParaRPr sz="2300"/>
          </a:p>
        </p:txBody>
      </p:sp>
      <p:pic>
        <p:nvPicPr>
          <p:cNvPr id="369" name="Google Shape;369;p44"/>
          <p:cNvPicPr preferRelativeResize="0"/>
          <p:nvPr/>
        </p:nvPicPr>
        <p:blipFill>
          <a:blip r:embed="rId4">
            <a:alphaModFix/>
          </a:blip>
          <a:stretch>
            <a:fillRect/>
          </a:stretch>
        </p:blipFill>
        <p:spPr>
          <a:xfrm>
            <a:off x="591175" y="558175"/>
            <a:ext cx="4444410" cy="441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p4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75" name="Google Shape;375;p45"/>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Forward Stepwise Selection</a:t>
            </a:r>
            <a:endParaRPr b="1" sz="1900">
              <a:solidFill>
                <a:srgbClr val="000000"/>
              </a:solidFill>
            </a:endParaRPr>
          </a:p>
        </p:txBody>
      </p:sp>
      <p:sp>
        <p:nvSpPr>
          <p:cNvPr id="376" name="Google Shape;376;p45"/>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forward model shows that the date and mood are the most significant variables. </a:t>
            </a:r>
            <a:endParaRPr sz="2300"/>
          </a:p>
        </p:txBody>
      </p:sp>
      <p:pic>
        <p:nvPicPr>
          <p:cNvPr id="377" name="Google Shape;377;p45"/>
          <p:cNvPicPr preferRelativeResize="0"/>
          <p:nvPr/>
        </p:nvPicPr>
        <p:blipFill>
          <a:blip r:embed="rId4">
            <a:alphaModFix/>
          </a:blip>
          <a:stretch>
            <a:fillRect/>
          </a:stretch>
        </p:blipFill>
        <p:spPr>
          <a:xfrm>
            <a:off x="252000" y="441300"/>
            <a:ext cx="4444410" cy="4411850"/>
          </a:xfrm>
          <a:prstGeom prst="rect">
            <a:avLst/>
          </a:prstGeom>
          <a:noFill/>
          <a:ln>
            <a:noFill/>
          </a:ln>
        </p:spPr>
      </p:pic>
      <p:pic>
        <p:nvPicPr>
          <p:cNvPr id="378" name="Google Shape;378;p45"/>
          <p:cNvPicPr preferRelativeResize="0"/>
          <p:nvPr/>
        </p:nvPicPr>
        <p:blipFill>
          <a:blip r:embed="rId5">
            <a:alphaModFix/>
          </a:blip>
          <a:stretch>
            <a:fillRect/>
          </a:stretch>
        </p:blipFill>
        <p:spPr>
          <a:xfrm>
            <a:off x="4791298" y="172757"/>
            <a:ext cx="4043200" cy="37165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3" name="Shape 113"/>
        <p:cNvGrpSpPr/>
        <p:nvPr/>
      </p:nvGrpSpPr>
      <p:grpSpPr>
        <a:xfrm>
          <a:off x="0" y="0"/>
          <a:ext cx="0" cy="0"/>
          <a:chOff x="0" y="0"/>
          <a:chExt cx="0" cy="0"/>
        </a:xfrm>
      </p:grpSpPr>
      <p:sp>
        <p:nvSpPr>
          <p:cNvPr id="114" name="Google Shape;114;p19"/>
          <p:cNvSpPr/>
          <p:nvPr/>
        </p:nvSpPr>
        <p:spPr>
          <a:xfrm>
            <a:off x="5098675" y="326913"/>
            <a:ext cx="3675600" cy="4639200"/>
          </a:xfrm>
          <a:prstGeom prst="round2DiagRect">
            <a:avLst>
              <a:gd fmla="val 16667" name="adj1"/>
              <a:gd fmla="val 0" name="adj2"/>
            </a:avLst>
          </a:prstGeom>
          <a:solidFill>
            <a:srgbClr val="FCCDE6">
              <a:alpha val="8906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9"/>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16" name="Google Shape;116;p19"/>
          <p:cNvSpPr txBox="1"/>
          <p:nvPr>
            <p:ph type="title"/>
          </p:nvPr>
        </p:nvSpPr>
        <p:spPr>
          <a:xfrm>
            <a:off x="5003275" y="1432075"/>
            <a:ext cx="3866400" cy="741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chemeClr val="accent5"/>
              </a:buClr>
              <a:buSzPts val="1700"/>
              <a:buFont typeface="Arial"/>
              <a:buNone/>
            </a:pPr>
            <a:r>
              <a:rPr b="1" lang="pt-BR" sz="3800">
                <a:solidFill>
                  <a:srgbClr val="000000"/>
                </a:solidFill>
                <a:latin typeface="Impact"/>
                <a:ea typeface="Impact"/>
                <a:cs typeface="Impact"/>
                <a:sym typeface="Impact"/>
              </a:rPr>
              <a:t>DEPENDENT VARIABLE :</a:t>
            </a:r>
            <a:endParaRPr b="1" sz="4300">
              <a:solidFill>
                <a:srgbClr val="000000"/>
              </a:solidFill>
              <a:latin typeface="Impact"/>
              <a:ea typeface="Impact"/>
              <a:cs typeface="Impact"/>
              <a:sym typeface="Impact"/>
            </a:endParaRPr>
          </a:p>
        </p:txBody>
      </p:sp>
      <p:sp>
        <p:nvSpPr>
          <p:cNvPr id="117" name="Google Shape;117;p19"/>
          <p:cNvSpPr txBox="1"/>
          <p:nvPr>
            <p:ph idx="1" type="subTitle"/>
          </p:nvPr>
        </p:nvSpPr>
        <p:spPr>
          <a:xfrm>
            <a:off x="5154700" y="3123975"/>
            <a:ext cx="36195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pt-BR" sz="2700">
                <a:solidFill>
                  <a:srgbClr val="000000"/>
                </a:solidFill>
              </a:rPr>
              <a:t>WEIGHT_KG</a:t>
            </a:r>
            <a:endParaRPr b="1" sz="2700">
              <a:solidFill>
                <a:srgbClr val="000000"/>
              </a:solidFill>
            </a:endParaRPr>
          </a:p>
        </p:txBody>
      </p:sp>
      <p:pic>
        <p:nvPicPr>
          <p:cNvPr id="118" name="Google Shape;118;p19"/>
          <p:cNvPicPr preferRelativeResize="0"/>
          <p:nvPr/>
        </p:nvPicPr>
        <p:blipFill rotWithShape="1">
          <a:blip r:embed="rId4">
            <a:alphaModFix/>
          </a:blip>
          <a:srcRect b="18407" l="2814" r="2748" t="4864"/>
          <a:stretch/>
        </p:blipFill>
        <p:spPr>
          <a:xfrm rot="-124885">
            <a:off x="131200" y="1851750"/>
            <a:ext cx="4317901" cy="15895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6"/>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84" name="Google Shape;384;p46"/>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Backward Stepwise Selection</a:t>
            </a:r>
            <a:endParaRPr b="1" sz="1900">
              <a:solidFill>
                <a:srgbClr val="000000"/>
              </a:solidFill>
            </a:endParaRPr>
          </a:p>
        </p:txBody>
      </p:sp>
      <p:sp>
        <p:nvSpPr>
          <p:cNvPr id="385" name="Google Shape;385;p46"/>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backward model shows that the date and mood are the most significant variables.</a:t>
            </a:r>
            <a:endParaRPr sz="2300"/>
          </a:p>
        </p:txBody>
      </p:sp>
      <p:pic>
        <p:nvPicPr>
          <p:cNvPr id="386" name="Google Shape;386;p46"/>
          <p:cNvPicPr preferRelativeResize="0"/>
          <p:nvPr/>
        </p:nvPicPr>
        <p:blipFill>
          <a:blip r:embed="rId4">
            <a:alphaModFix/>
          </a:blip>
          <a:stretch>
            <a:fillRect/>
          </a:stretch>
        </p:blipFill>
        <p:spPr>
          <a:xfrm>
            <a:off x="152400" y="579250"/>
            <a:ext cx="4486500" cy="4381221"/>
          </a:xfrm>
          <a:prstGeom prst="rect">
            <a:avLst/>
          </a:prstGeom>
          <a:noFill/>
          <a:ln>
            <a:noFill/>
          </a:ln>
        </p:spPr>
      </p:pic>
      <p:pic>
        <p:nvPicPr>
          <p:cNvPr id="387" name="Google Shape;387;p46"/>
          <p:cNvPicPr preferRelativeResize="0"/>
          <p:nvPr/>
        </p:nvPicPr>
        <p:blipFill>
          <a:blip r:embed="rId5">
            <a:alphaModFix/>
          </a:blip>
          <a:stretch>
            <a:fillRect/>
          </a:stretch>
        </p:blipFill>
        <p:spPr>
          <a:xfrm>
            <a:off x="4791299" y="176379"/>
            <a:ext cx="4100699" cy="371992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7"/>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393" name="Google Shape;393;p47"/>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Resampling Methods 10- Fold Cross Validation </a:t>
            </a:r>
            <a:endParaRPr b="1" sz="1900">
              <a:solidFill>
                <a:srgbClr val="000000"/>
              </a:solidFill>
            </a:endParaRPr>
          </a:p>
        </p:txBody>
      </p:sp>
      <p:sp>
        <p:nvSpPr>
          <p:cNvPr id="394" name="Google Shape;394;p47"/>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p:txBody>
      </p:sp>
      <p:pic>
        <p:nvPicPr>
          <p:cNvPr id="395" name="Google Shape;395;p47"/>
          <p:cNvPicPr preferRelativeResize="0"/>
          <p:nvPr/>
        </p:nvPicPr>
        <p:blipFill>
          <a:blip r:embed="rId4">
            <a:alphaModFix/>
          </a:blip>
          <a:stretch>
            <a:fillRect/>
          </a:stretch>
        </p:blipFill>
        <p:spPr>
          <a:xfrm>
            <a:off x="85500" y="579250"/>
            <a:ext cx="4486500" cy="4259745"/>
          </a:xfrm>
          <a:prstGeom prst="rect">
            <a:avLst/>
          </a:prstGeom>
          <a:noFill/>
          <a:ln>
            <a:noFill/>
          </a:ln>
        </p:spPr>
      </p:pic>
      <p:pic>
        <p:nvPicPr>
          <p:cNvPr id="396" name="Google Shape;396;p47"/>
          <p:cNvPicPr preferRelativeResize="0"/>
          <p:nvPr/>
        </p:nvPicPr>
        <p:blipFill rotWithShape="1">
          <a:blip r:embed="rId5">
            <a:alphaModFix/>
          </a:blip>
          <a:srcRect b="0" l="0" r="0" t="2362"/>
          <a:stretch/>
        </p:blipFill>
        <p:spPr>
          <a:xfrm>
            <a:off x="4572000" y="965300"/>
            <a:ext cx="4519200" cy="2931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pic>
        <p:nvPicPr>
          <p:cNvPr id="401" name="Google Shape;401;p48"/>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02" name="Google Shape;402;p48"/>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Cross Validation</a:t>
            </a:r>
            <a:endParaRPr b="1" sz="1400">
              <a:highlight>
                <a:schemeClr val="lt1"/>
              </a:highlight>
            </a:endParaRPr>
          </a:p>
        </p:txBody>
      </p:sp>
      <p:sp>
        <p:nvSpPr>
          <p:cNvPr id="403" name="Google Shape;403;p48"/>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p:txBody>
      </p:sp>
      <p:pic>
        <p:nvPicPr>
          <p:cNvPr id="404" name="Google Shape;404;p48"/>
          <p:cNvPicPr preferRelativeResize="0"/>
          <p:nvPr/>
        </p:nvPicPr>
        <p:blipFill>
          <a:blip r:embed="rId4">
            <a:alphaModFix/>
          </a:blip>
          <a:stretch>
            <a:fillRect/>
          </a:stretch>
        </p:blipFill>
        <p:spPr>
          <a:xfrm>
            <a:off x="152400" y="579250"/>
            <a:ext cx="4267200" cy="4134339"/>
          </a:xfrm>
          <a:prstGeom prst="rect">
            <a:avLst/>
          </a:prstGeom>
          <a:noFill/>
          <a:ln>
            <a:noFill/>
          </a:ln>
        </p:spPr>
      </p:pic>
      <p:pic>
        <p:nvPicPr>
          <p:cNvPr id="405" name="Google Shape;405;p48"/>
          <p:cNvPicPr preferRelativeResize="0"/>
          <p:nvPr/>
        </p:nvPicPr>
        <p:blipFill>
          <a:blip r:embed="rId5">
            <a:alphaModFix/>
          </a:blip>
          <a:stretch>
            <a:fillRect/>
          </a:stretch>
        </p:blipFill>
        <p:spPr>
          <a:xfrm>
            <a:off x="4419600" y="1035575"/>
            <a:ext cx="4572000" cy="244394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49"/>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11" name="Google Shape;411;p49"/>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Resampling Methods - Cross Validation</a:t>
            </a:r>
            <a:endParaRPr b="1" sz="1900">
              <a:solidFill>
                <a:srgbClr val="000000"/>
              </a:solidFill>
            </a:endParaRPr>
          </a:p>
        </p:txBody>
      </p:sp>
      <p:sp>
        <p:nvSpPr>
          <p:cNvPr id="412" name="Google Shape;412;p49"/>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p:txBody>
      </p:sp>
      <p:pic>
        <p:nvPicPr>
          <p:cNvPr id="413" name="Google Shape;413;p49"/>
          <p:cNvPicPr preferRelativeResize="0"/>
          <p:nvPr/>
        </p:nvPicPr>
        <p:blipFill>
          <a:blip r:embed="rId4">
            <a:alphaModFix/>
          </a:blip>
          <a:stretch>
            <a:fillRect/>
          </a:stretch>
        </p:blipFill>
        <p:spPr>
          <a:xfrm>
            <a:off x="152400" y="579250"/>
            <a:ext cx="3736221" cy="4411849"/>
          </a:xfrm>
          <a:prstGeom prst="rect">
            <a:avLst/>
          </a:prstGeom>
          <a:noFill/>
          <a:ln>
            <a:noFill/>
          </a:ln>
        </p:spPr>
      </p:pic>
      <p:pic>
        <p:nvPicPr>
          <p:cNvPr id="414" name="Google Shape;414;p49"/>
          <p:cNvPicPr preferRelativeResize="0"/>
          <p:nvPr/>
        </p:nvPicPr>
        <p:blipFill>
          <a:blip r:embed="rId5">
            <a:alphaModFix/>
          </a:blip>
          <a:stretch>
            <a:fillRect/>
          </a:stretch>
        </p:blipFill>
        <p:spPr>
          <a:xfrm>
            <a:off x="3888625" y="913225"/>
            <a:ext cx="5255375" cy="32286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50"/>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20" name="Google Shape;420;p50"/>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Cross Validation</a:t>
            </a:r>
            <a:endParaRPr b="1" sz="1400">
              <a:highlight>
                <a:schemeClr val="lt1"/>
              </a:highlight>
            </a:endParaRPr>
          </a:p>
        </p:txBody>
      </p:sp>
      <p:sp>
        <p:nvSpPr>
          <p:cNvPr id="421" name="Google Shape;421;p50"/>
          <p:cNvSpPr txBox="1"/>
          <p:nvPr/>
        </p:nvSpPr>
        <p:spPr>
          <a:xfrm>
            <a:off x="4791300" y="3896300"/>
            <a:ext cx="4352700" cy="112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p>
        </p:txBody>
      </p:sp>
      <p:pic>
        <p:nvPicPr>
          <p:cNvPr id="422" name="Google Shape;422;p50"/>
          <p:cNvPicPr preferRelativeResize="0"/>
          <p:nvPr/>
        </p:nvPicPr>
        <p:blipFill>
          <a:blip r:embed="rId4">
            <a:alphaModFix/>
          </a:blip>
          <a:stretch>
            <a:fillRect/>
          </a:stretch>
        </p:blipFill>
        <p:spPr>
          <a:xfrm>
            <a:off x="152400" y="579250"/>
            <a:ext cx="4070765" cy="4411849"/>
          </a:xfrm>
          <a:prstGeom prst="rect">
            <a:avLst/>
          </a:prstGeom>
          <a:noFill/>
          <a:ln>
            <a:noFill/>
          </a:ln>
        </p:spPr>
      </p:pic>
      <p:pic>
        <p:nvPicPr>
          <p:cNvPr id="423" name="Google Shape;423;p50"/>
          <p:cNvPicPr preferRelativeResize="0"/>
          <p:nvPr/>
        </p:nvPicPr>
        <p:blipFill>
          <a:blip r:embed="rId5">
            <a:alphaModFix/>
          </a:blip>
          <a:stretch>
            <a:fillRect/>
          </a:stretch>
        </p:blipFill>
        <p:spPr>
          <a:xfrm>
            <a:off x="4223175" y="1158450"/>
            <a:ext cx="4920826" cy="260830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DE6">
            <a:alpha val="89060"/>
          </a:srgbClr>
        </a:solidFill>
      </p:bgPr>
    </p:bg>
    <p:spTree>
      <p:nvGrpSpPr>
        <p:cNvPr id="427" name="Shape 427"/>
        <p:cNvGrpSpPr/>
        <p:nvPr/>
      </p:nvGrpSpPr>
      <p:grpSpPr>
        <a:xfrm>
          <a:off x="0" y="0"/>
          <a:ext cx="0" cy="0"/>
          <a:chOff x="0" y="0"/>
          <a:chExt cx="0" cy="0"/>
        </a:xfrm>
      </p:grpSpPr>
      <p:sp>
        <p:nvSpPr>
          <p:cNvPr id="428" name="Google Shape;428;p5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6500">
                <a:latin typeface="Impact"/>
                <a:ea typeface="Impact"/>
                <a:cs typeface="Impact"/>
                <a:sym typeface="Impact"/>
              </a:rPr>
              <a:t>EXTRA MODEL:</a:t>
            </a:r>
            <a:endParaRPr sz="6500">
              <a:latin typeface="Impact"/>
              <a:ea typeface="Impact"/>
              <a:cs typeface="Impact"/>
              <a:sym typeface="Impact"/>
            </a:endParaRPr>
          </a:p>
          <a:p>
            <a:pPr indent="0" lvl="0" marL="0" rtl="0" algn="ctr">
              <a:spcBef>
                <a:spcPts val="0"/>
              </a:spcBef>
              <a:spcAft>
                <a:spcPts val="0"/>
              </a:spcAft>
              <a:buNone/>
            </a:pPr>
            <a:r>
              <a:rPr lang="pt-BR" sz="6500">
                <a:latin typeface="Impact"/>
                <a:ea typeface="Impact"/>
                <a:cs typeface="Impact"/>
                <a:sym typeface="Impact"/>
              </a:rPr>
              <a:t>Polynomial Regression</a:t>
            </a:r>
            <a:endParaRPr sz="6500">
              <a:latin typeface="Impact"/>
              <a:ea typeface="Impact"/>
              <a:cs typeface="Impact"/>
              <a:sym typeface="Impac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5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34" name="Google Shape;434;p52"/>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35" name="Google Shape;435;p52"/>
          <p:cNvSpPr txBox="1"/>
          <p:nvPr/>
        </p:nvSpPr>
        <p:spPr>
          <a:xfrm>
            <a:off x="5225150" y="172750"/>
            <a:ext cx="3666900" cy="484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The syntax fits a linear model by using the lm function to predict weight_kg using a fourth- degree polynomial in hours_of_sleep: poly(hours_of_sleep, 4). The function results in a matrix whose columns are a basis of orthogonal polynomials which means that every </a:t>
            </a:r>
            <a:r>
              <a:rPr lang="pt-BR" sz="2000"/>
              <a:t>column</a:t>
            </a:r>
            <a:r>
              <a:rPr lang="pt-BR" sz="2000"/>
              <a:t> in a linear combination of hours_of_sleep, hours_of_sleep^2, hours_of_sleep^3 and hours_of_sleep^4.</a:t>
            </a:r>
            <a:r>
              <a:rPr lang="pt-BR" sz="2300"/>
              <a:t> </a:t>
            </a:r>
            <a:endParaRPr sz="2300"/>
          </a:p>
        </p:txBody>
      </p:sp>
      <p:pic>
        <p:nvPicPr>
          <p:cNvPr id="436" name="Google Shape;436;p52"/>
          <p:cNvPicPr preferRelativeResize="0"/>
          <p:nvPr/>
        </p:nvPicPr>
        <p:blipFill>
          <a:blip r:embed="rId4">
            <a:alphaModFix/>
          </a:blip>
          <a:stretch>
            <a:fillRect/>
          </a:stretch>
        </p:blipFill>
        <p:spPr>
          <a:xfrm>
            <a:off x="252000" y="714775"/>
            <a:ext cx="4873652" cy="4305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5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42" name="Google Shape;442;p53"/>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43" name="Google Shape;443;p53"/>
          <p:cNvSpPr txBox="1"/>
          <p:nvPr/>
        </p:nvSpPr>
        <p:spPr>
          <a:xfrm>
            <a:off x="5225150" y="1380225"/>
            <a:ext cx="3666900" cy="3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Here I used raw=TRUE to use poly to obtain hours_of_sleep, hours_of_sleep^2, hours_of_sleep^3 and hours_of_sleep^4 directly. But i will show later that it does not significantly affect the model.</a:t>
            </a:r>
            <a:endParaRPr sz="2300"/>
          </a:p>
        </p:txBody>
      </p:sp>
      <p:pic>
        <p:nvPicPr>
          <p:cNvPr id="444" name="Google Shape;444;p53"/>
          <p:cNvPicPr preferRelativeResize="0"/>
          <p:nvPr/>
        </p:nvPicPr>
        <p:blipFill>
          <a:blip r:embed="rId4">
            <a:alphaModFix/>
          </a:blip>
          <a:stretch>
            <a:fillRect/>
          </a:stretch>
        </p:blipFill>
        <p:spPr>
          <a:xfrm>
            <a:off x="127750" y="751775"/>
            <a:ext cx="4714050" cy="4005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4"/>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50" name="Google Shape;450;p54"/>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51" name="Google Shape;451;p54"/>
          <p:cNvSpPr txBox="1"/>
          <p:nvPr/>
        </p:nvSpPr>
        <p:spPr>
          <a:xfrm>
            <a:off x="369700" y="1035175"/>
            <a:ext cx="3666900" cy="3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Here I created a grid of values for hours_of_sleep at which I want the predictions and I uses predict to obtain the </a:t>
            </a:r>
            <a:r>
              <a:rPr lang="pt-BR" sz="2000"/>
              <a:t>standard</a:t>
            </a:r>
            <a:r>
              <a:rPr lang="pt-BR" sz="2000"/>
              <a:t> errors as well. </a:t>
            </a:r>
            <a:endParaRPr sz="2300"/>
          </a:p>
        </p:txBody>
      </p:sp>
      <p:pic>
        <p:nvPicPr>
          <p:cNvPr id="452" name="Google Shape;452;p54"/>
          <p:cNvPicPr preferRelativeResize="0"/>
          <p:nvPr/>
        </p:nvPicPr>
        <p:blipFill>
          <a:blip r:embed="rId4">
            <a:alphaModFix/>
          </a:blip>
          <a:stretch>
            <a:fillRect/>
          </a:stretch>
        </p:blipFill>
        <p:spPr>
          <a:xfrm>
            <a:off x="4904724" y="0"/>
            <a:ext cx="4239275" cy="5143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pic>
        <p:nvPicPr>
          <p:cNvPr id="457" name="Google Shape;457;p5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58" name="Google Shape;458;p55"/>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59" name="Google Shape;459;p55"/>
          <p:cNvSpPr txBox="1"/>
          <p:nvPr/>
        </p:nvSpPr>
        <p:spPr>
          <a:xfrm>
            <a:off x="5225150" y="1380225"/>
            <a:ext cx="3666900" cy="3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Plotted the data and added the fit from the degree-4 polynomial. mar and oma arguments to par function allows me to control the margins of the plot. </a:t>
            </a:r>
            <a:endParaRPr sz="2300"/>
          </a:p>
        </p:txBody>
      </p:sp>
      <p:pic>
        <p:nvPicPr>
          <p:cNvPr id="460" name="Google Shape;460;p55"/>
          <p:cNvPicPr preferRelativeResize="0"/>
          <p:nvPr/>
        </p:nvPicPr>
        <p:blipFill>
          <a:blip r:embed="rId4">
            <a:alphaModFix/>
          </a:blip>
          <a:stretch>
            <a:fillRect/>
          </a:stretch>
        </p:blipFill>
        <p:spPr>
          <a:xfrm>
            <a:off x="497475" y="608275"/>
            <a:ext cx="4419601" cy="4411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DE6">
            <a:alpha val="89060"/>
          </a:srgbClr>
        </a:solidFill>
      </p:bgPr>
    </p:bg>
    <p:spTree>
      <p:nvGrpSpPr>
        <p:cNvPr id="122" name="Shape 122"/>
        <p:cNvGrpSpPr/>
        <p:nvPr/>
      </p:nvGrpSpPr>
      <p:grpSpPr>
        <a:xfrm>
          <a:off x="0" y="0"/>
          <a:ext cx="0" cy="0"/>
          <a:chOff x="0" y="0"/>
          <a:chExt cx="0" cy="0"/>
        </a:xfrm>
      </p:grpSpPr>
      <p:sp>
        <p:nvSpPr>
          <p:cNvPr id="123" name="Google Shape;123;p2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BR" sz="6500">
                <a:latin typeface="Impact"/>
                <a:ea typeface="Impact"/>
                <a:cs typeface="Impact"/>
                <a:sym typeface="Impact"/>
              </a:rPr>
              <a:t>ASSIGNMENT 1</a:t>
            </a:r>
            <a:endParaRPr b="1" sz="65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56"/>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66" name="Google Shape;466;p56"/>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67" name="Google Shape;467;p56"/>
          <p:cNvSpPr txBox="1"/>
          <p:nvPr/>
        </p:nvSpPr>
        <p:spPr>
          <a:xfrm>
            <a:off x="4295500" y="2982275"/>
            <a:ext cx="4848600" cy="19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I used the anova function to perform an analysis of variance in order to test the null hypothesis. I fit all five different models and compare the simpler model to the more complex model. Model 4 gives us the biggest p-value. </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t/>
            </a:r>
            <a:endParaRPr sz="2000"/>
          </a:p>
        </p:txBody>
      </p:sp>
      <p:pic>
        <p:nvPicPr>
          <p:cNvPr id="468" name="Google Shape;468;p56"/>
          <p:cNvPicPr preferRelativeResize="0"/>
          <p:nvPr/>
        </p:nvPicPr>
        <p:blipFill rotWithShape="1">
          <a:blip r:embed="rId4">
            <a:alphaModFix/>
          </a:blip>
          <a:srcRect b="41065" l="0" r="0" t="0"/>
          <a:stretch/>
        </p:blipFill>
        <p:spPr>
          <a:xfrm>
            <a:off x="125600" y="870500"/>
            <a:ext cx="4169900" cy="3886350"/>
          </a:xfrm>
          <a:prstGeom prst="rect">
            <a:avLst/>
          </a:prstGeom>
          <a:noFill/>
          <a:ln>
            <a:noFill/>
          </a:ln>
        </p:spPr>
      </p:pic>
      <p:pic>
        <p:nvPicPr>
          <p:cNvPr id="469" name="Google Shape;469;p56"/>
          <p:cNvPicPr preferRelativeResize="0"/>
          <p:nvPr/>
        </p:nvPicPr>
        <p:blipFill rotWithShape="1">
          <a:blip r:embed="rId5">
            <a:alphaModFix/>
          </a:blip>
          <a:srcRect b="0" l="0" r="0" t="58940"/>
          <a:stretch/>
        </p:blipFill>
        <p:spPr>
          <a:xfrm>
            <a:off x="4572000" y="2375"/>
            <a:ext cx="4036439" cy="2620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57"/>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75" name="Google Shape;475;p57"/>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76" name="Google Shape;476;p57"/>
          <p:cNvSpPr txBox="1"/>
          <p:nvPr/>
        </p:nvSpPr>
        <p:spPr>
          <a:xfrm>
            <a:off x="5225150" y="1380225"/>
            <a:ext cx="3666900" cy="3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P- values are the same, and the square of the t-statistics are equal to the f-statistics from the anova function. </a:t>
            </a:r>
            <a:endParaRPr sz="2000"/>
          </a:p>
          <a:p>
            <a:pPr indent="0" lvl="0" marL="0" rtl="0" algn="l">
              <a:spcBef>
                <a:spcPts val="0"/>
              </a:spcBef>
              <a:spcAft>
                <a:spcPts val="0"/>
              </a:spcAft>
              <a:buNone/>
            </a:pPr>
            <a:r>
              <a:t/>
            </a:r>
            <a:endParaRPr sz="2000"/>
          </a:p>
        </p:txBody>
      </p:sp>
      <p:pic>
        <p:nvPicPr>
          <p:cNvPr id="477" name="Google Shape;477;p57"/>
          <p:cNvPicPr preferRelativeResize="0"/>
          <p:nvPr/>
        </p:nvPicPr>
        <p:blipFill>
          <a:blip r:embed="rId4">
            <a:alphaModFix/>
          </a:blip>
          <a:stretch>
            <a:fillRect/>
          </a:stretch>
        </p:blipFill>
        <p:spPr>
          <a:xfrm>
            <a:off x="128750" y="690125"/>
            <a:ext cx="4698475" cy="3968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8"/>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83" name="Google Shape;483;p58"/>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highlight>
                  <a:schemeClr val="lt1"/>
                </a:highlight>
              </a:rPr>
              <a:t>Polynomial Regression </a:t>
            </a:r>
            <a:endParaRPr b="1" sz="1900">
              <a:solidFill>
                <a:srgbClr val="000000"/>
              </a:solidFill>
            </a:endParaRPr>
          </a:p>
        </p:txBody>
      </p:sp>
      <p:sp>
        <p:nvSpPr>
          <p:cNvPr id="484" name="Google Shape;484;p58"/>
          <p:cNvSpPr txBox="1"/>
          <p:nvPr/>
        </p:nvSpPr>
        <p:spPr>
          <a:xfrm>
            <a:off x="5225150" y="1380225"/>
            <a:ext cx="3666900" cy="36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000"/>
              <a:t>Anova method works even if I don't use orthogonal polynomials. </a:t>
            </a:r>
            <a:endParaRPr sz="2300"/>
          </a:p>
        </p:txBody>
      </p:sp>
      <p:pic>
        <p:nvPicPr>
          <p:cNvPr id="485" name="Google Shape;485;p58"/>
          <p:cNvPicPr preferRelativeResize="0"/>
          <p:nvPr/>
        </p:nvPicPr>
        <p:blipFill>
          <a:blip r:embed="rId4">
            <a:alphaModFix/>
          </a:blip>
          <a:stretch>
            <a:fillRect/>
          </a:stretch>
        </p:blipFill>
        <p:spPr>
          <a:xfrm>
            <a:off x="424525" y="531478"/>
            <a:ext cx="4419600" cy="448864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p59"/>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491" name="Google Shape;491;p59"/>
          <p:cNvSpPr txBox="1"/>
          <p:nvPr>
            <p:ph type="title"/>
          </p:nvPr>
        </p:nvSpPr>
        <p:spPr>
          <a:xfrm>
            <a:off x="189000" y="145800"/>
            <a:ext cx="6480000" cy="397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lang="pt-BR">
                <a:solidFill>
                  <a:srgbClr val="000000"/>
                </a:solidFill>
              </a:rPr>
              <a:t>Conclusion</a:t>
            </a:r>
            <a:endParaRPr>
              <a:solidFill>
                <a:srgbClr val="000000"/>
              </a:solidFill>
            </a:endParaRPr>
          </a:p>
        </p:txBody>
      </p:sp>
      <p:sp>
        <p:nvSpPr>
          <p:cNvPr id="492" name="Google Shape;492;p59"/>
          <p:cNvSpPr/>
          <p:nvPr/>
        </p:nvSpPr>
        <p:spPr>
          <a:xfrm>
            <a:off x="6576925" y="1166226"/>
            <a:ext cx="2314500" cy="1092600"/>
          </a:xfrm>
          <a:prstGeom prst="rect">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Normal Q-Q plots shows a concern since the residuals deviate severy from the line at the end, so it shows us a potential problem. </a:t>
            </a:r>
            <a:endParaRPr sz="1100"/>
          </a:p>
        </p:txBody>
      </p:sp>
      <p:sp>
        <p:nvSpPr>
          <p:cNvPr id="493" name="Google Shape;493;p59"/>
          <p:cNvSpPr/>
          <p:nvPr/>
        </p:nvSpPr>
        <p:spPr>
          <a:xfrm>
            <a:off x="3413575" y="3620099"/>
            <a:ext cx="2314500" cy="1341900"/>
          </a:xfrm>
          <a:prstGeom prst="rect">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line goes up which shows that the variance inscreases as the weight in kg increases and the majority of the residuals concentrate on the line but there are still many out of the line.</a:t>
            </a:r>
            <a:endParaRPr sz="1100"/>
          </a:p>
        </p:txBody>
      </p:sp>
      <p:sp>
        <p:nvSpPr>
          <p:cNvPr id="494" name="Google Shape;494;p59"/>
          <p:cNvSpPr/>
          <p:nvPr/>
        </p:nvSpPr>
        <p:spPr>
          <a:xfrm>
            <a:off x="251925" y="1496570"/>
            <a:ext cx="2314800" cy="2122500"/>
          </a:xfrm>
          <a:prstGeom prst="rect">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residuals vs leverage graph show us if there are any influential cases. In this case we can barely see the Cook's distance lines because all cases are inside those lines.</a:t>
            </a:r>
            <a:endParaRPr sz="1100"/>
          </a:p>
        </p:txBody>
      </p:sp>
      <p:sp>
        <p:nvSpPr>
          <p:cNvPr id="495" name="Google Shape;495;p59"/>
          <p:cNvSpPr/>
          <p:nvPr/>
        </p:nvSpPr>
        <p:spPr>
          <a:xfrm>
            <a:off x="6576916" y="2938842"/>
            <a:ext cx="2314500" cy="680100"/>
          </a:xfrm>
          <a:prstGeom prst="rect">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The scale-location plot shows the relationship of the fitted vlaues against the square root of the abs standarlized residuals.</a:t>
            </a:r>
            <a:endParaRPr sz="1100"/>
          </a:p>
        </p:txBody>
      </p:sp>
      <p:sp>
        <p:nvSpPr>
          <p:cNvPr id="496" name="Google Shape;496;p59"/>
          <p:cNvSpPr/>
          <p:nvPr/>
        </p:nvSpPr>
        <p:spPr>
          <a:xfrm>
            <a:off x="4340461" y="1747576"/>
            <a:ext cx="462600" cy="397500"/>
          </a:xfrm>
          <a:prstGeom prst="upArrow">
            <a:avLst>
              <a:gd fmla="val 54407" name="adj1"/>
              <a:gd fmla="val 50000" name="adj2"/>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497" name="Google Shape;497;p59"/>
          <p:cNvSpPr/>
          <p:nvPr/>
        </p:nvSpPr>
        <p:spPr>
          <a:xfrm flipH="1" rot="3599890">
            <a:off x="5935563" y="1854562"/>
            <a:ext cx="340181" cy="541120"/>
          </a:xfrm>
          <a:prstGeom prst="upArrow">
            <a:avLst>
              <a:gd fmla="val 54407" name="adj1"/>
              <a:gd fmla="val 50000" name="adj2"/>
            </a:avLst>
          </a:prstGeom>
          <a:solidFill>
            <a:srgbClr val="F280BD">
              <a:alpha val="8039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498" name="Google Shape;498;p59"/>
          <p:cNvSpPr/>
          <p:nvPr/>
        </p:nvSpPr>
        <p:spPr>
          <a:xfrm flipH="1" rot="10800000">
            <a:off x="4338761" y="3045098"/>
            <a:ext cx="462600" cy="397500"/>
          </a:xfrm>
          <a:prstGeom prst="upArrow">
            <a:avLst>
              <a:gd fmla="val 54407" name="adj1"/>
              <a:gd fmla="val 50000" name="adj2"/>
            </a:avLst>
          </a:prstGeom>
          <a:solidFill>
            <a:srgbClr val="FCCDE6">
              <a:alpha val="8906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499" name="Google Shape;499;p59"/>
          <p:cNvSpPr/>
          <p:nvPr/>
        </p:nvSpPr>
        <p:spPr>
          <a:xfrm flipH="1" rot="-5400000">
            <a:off x="2531130" y="2287292"/>
            <a:ext cx="648900" cy="541200"/>
          </a:xfrm>
          <a:prstGeom prst="upArrow">
            <a:avLst>
              <a:gd fmla="val 54407" name="adj1"/>
              <a:gd fmla="val 44870" name="adj2"/>
            </a:avLst>
          </a:prstGeom>
          <a:solidFill>
            <a:srgbClr val="F7A6DB">
              <a:alpha val="869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sp>
        <p:nvSpPr>
          <p:cNvPr id="500" name="Google Shape;500;p59"/>
          <p:cNvSpPr/>
          <p:nvPr/>
        </p:nvSpPr>
        <p:spPr>
          <a:xfrm rot="7200110">
            <a:off x="5933862" y="2801825"/>
            <a:ext cx="340181" cy="541120"/>
          </a:xfrm>
          <a:prstGeom prst="upArrow">
            <a:avLst>
              <a:gd fmla="val 54407" name="adj1"/>
              <a:gd fmla="val 50000" name="adj2"/>
            </a:avLst>
          </a:prstGeom>
          <a:solidFill>
            <a:srgbClr val="E553AA">
              <a:alpha val="7448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t/>
            </a:r>
            <a:endParaRPr sz="1400">
              <a:solidFill>
                <a:schemeClr val="dk1"/>
              </a:solidFill>
              <a:latin typeface="Arial"/>
              <a:ea typeface="Arial"/>
              <a:cs typeface="Arial"/>
              <a:sym typeface="Arial"/>
            </a:endParaRPr>
          </a:p>
        </p:txBody>
      </p:sp>
      <p:grpSp>
        <p:nvGrpSpPr>
          <p:cNvPr id="501" name="Google Shape;501;p59"/>
          <p:cNvGrpSpPr/>
          <p:nvPr/>
        </p:nvGrpSpPr>
        <p:grpSpPr>
          <a:xfrm>
            <a:off x="3183975" y="337800"/>
            <a:ext cx="2775650" cy="1239750"/>
            <a:chOff x="4245367" y="450267"/>
            <a:chExt cx="3700867" cy="1653000"/>
          </a:xfrm>
        </p:grpSpPr>
        <p:sp>
          <p:nvSpPr>
            <p:cNvPr id="502" name="Google Shape;502;p59"/>
            <p:cNvSpPr/>
            <p:nvPr/>
          </p:nvSpPr>
          <p:spPr>
            <a:xfrm>
              <a:off x="4245433" y="646467"/>
              <a:ext cx="3700800" cy="1456800"/>
            </a:xfrm>
            <a:prstGeom prst="rect">
              <a:avLst/>
            </a:prstGeom>
            <a:solidFill>
              <a:srgbClr val="EF5F90">
                <a:alpha val="90100"/>
              </a:srgbClr>
            </a:solidFill>
            <a:ln>
              <a:noFill/>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lang="pt-BR" sz="1100"/>
                <a:t>In the residuals vs fitted plot, the line shows the relationship between the fitted values and the residuals.</a:t>
              </a:r>
              <a:endParaRPr sz="1100"/>
            </a:p>
          </p:txBody>
        </p:sp>
        <p:sp>
          <p:nvSpPr>
            <p:cNvPr id="503" name="Google Shape;503;p59"/>
            <p:cNvSpPr/>
            <p:nvPr/>
          </p:nvSpPr>
          <p:spPr>
            <a:xfrm>
              <a:off x="4245367" y="450267"/>
              <a:ext cx="521400" cy="530100"/>
            </a:xfrm>
            <a:prstGeom prst="ellipse">
              <a:avLst/>
            </a:prstGeom>
            <a:solidFill>
              <a:srgbClr val="EF5F90">
                <a:alpha val="9010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1</a:t>
              </a:r>
              <a:endParaRPr sz="1100"/>
            </a:p>
          </p:txBody>
        </p:sp>
      </p:grpSp>
      <p:sp>
        <p:nvSpPr>
          <p:cNvPr id="504" name="Google Shape;504;p59"/>
          <p:cNvSpPr/>
          <p:nvPr/>
        </p:nvSpPr>
        <p:spPr>
          <a:xfrm>
            <a:off x="6520811" y="1127865"/>
            <a:ext cx="216000" cy="215400"/>
          </a:xfrm>
          <a:prstGeom prst="ellipse">
            <a:avLst/>
          </a:prstGeom>
          <a:solidFill>
            <a:srgbClr val="F280BD">
              <a:alpha val="8039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2</a:t>
            </a:r>
            <a:endParaRPr sz="1100"/>
          </a:p>
        </p:txBody>
      </p:sp>
      <p:sp>
        <p:nvSpPr>
          <p:cNvPr id="505" name="Google Shape;505;p59"/>
          <p:cNvSpPr/>
          <p:nvPr/>
        </p:nvSpPr>
        <p:spPr>
          <a:xfrm>
            <a:off x="6488036" y="2789783"/>
            <a:ext cx="216000" cy="215400"/>
          </a:xfrm>
          <a:prstGeom prst="ellipse">
            <a:avLst/>
          </a:prstGeom>
          <a:solidFill>
            <a:srgbClr val="E553AA">
              <a:alpha val="744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3</a:t>
            </a:r>
            <a:endParaRPr sz="1100"/>
          </a:p>
        </p:txBody>
      </p:sp>
      <p:sp>
        <p:nvSpPr>
          <p:cNvPr id="506" name="Google Shape;506;p59"/>
          <p:cNvSpPr/>
          <p:nvPr/>
        </p:nvSpPr>
        <p:spPr>
          <a:xfrm>
            <a:off x="3359163" y="3537843"/>
            <a:ext cx="216000" cy="215400"/>
          </a:xfrm>
          <a:prstGeom prst="ellipse">
            <a:avLst/>
          </a:prstGeom>
          <a:solidFill>
            <a:srgbClr val="FCCDE6">
              <a:alpha val="8906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4</a:t>
            </a:r>
            <a:endParaRPr sz="1100"/>
          </a:p>
        </p:txBody>
      </p:sp>
      <p:sp>
        <p:nvSpPr>
          <p:cNvPr id="507" name="Google Shape;507;p59"/>
          <p:cNvSpPr/>
          <p:nvPr/>
        </p:nvSpPr>
        <p:spPr>
          <a:xfrm>
            <a:off x="199572" y="2856333"/>
            <a:ext cx="216000" cy="215400"/>
          </a:xfrm>
          <a:prstGeom prst="ellipse">
            <a:avLst/>
          </a:prstGeom>
          <a:solidFill>
            <a:srgbClr val="F7A6DB">
              <a:alpha val="86980"/>
            </a:srgbClr>
          </a:solidFill>
          <a:ln cap="flat" cmpd="sng" w="28575">
            <a:solidFill>
              <a:schemeClr val="lt1"/>
            </a:solidFill>
            <a:prstDash val="solid"/>
            <a:round/>
            <a:headEnd len="sm" w="sm" type="none"/>
            <a:tailEnd len="sm" w="sm" type="none"/>
          </a:ln>
        </p:spPr>
        <p:txBody>
          <a:bodyPr anchorCtr="1" anchor="ctr" bIns="27000" lIns="40500" spcFirstLastPara="1" rIns="40500" wrap="square" tIns="27000">
            <a:noAutofit/>
          </a:bodyPr>
          <a:lstStyle/>
          <a:p>
            <a:pPr indent="-139700" lvl="0" marL="139700" marR="0" rtl="0" algn="ctr">
              <a:spcBef>
                <a:spcPts val="0"/>
              </a:spcBef>
              <a:spcAft>
                <a:spcPts val="0"/>
              </a:spcAft>
              <a:buNone/>
            </a:pPr>
            <a:r>
              <a:rPr lang="pt-BR" sz="1100">
                <a:solidFill>
                  <a:schemeClr val="lt1"/>
                </a:solidFill>
                <a:latin typeface="Arial"/>
                <a:ea typeface="Arial"/>
                <a:cs typeface="Arial"/>
                <a:sym typeface="Arial"/>
              </a:rPr>
              <a:t>5</a:t>
            </a:r>
            <a:endParaRPr sz="1100"/>
          </a:p>
        </p:txBody>
      </p:sp>
      <p:sp>
        <p:nvSpPr>
          <p:cNvPr id="508" name="Google Shape;508;p59"/>
          <p:cNvSpPr/>
          <p:nvPr/>
        </p:nvSpPr>
        <p:spPr>
          <a:xfrm>
            <a:off x="3183967" y="2145080"/>
            <a:ext cx="2775600" cy="907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35100" lIns="67500" spcFirstLastPara="1" rIns="67500" wrap="square" tIns="35100">
            <a:noAutofit/>
          </a:bodyPr>
          <a:lstStyle/>
          <a:p>
            <a:pPr indent="0" lvl="0" marL="0" marR="0" rtl="0" algn="ctr">
              <a:lnSpc>
                <a:spcPct val="90000"/>
              </a:lnSpc>
              <a:spcBef>
                <a:spcPts val="0"/>
              </a:spcBef>
              <a:spcAft>
                <a:spcPts val="0"/>
              </a:spcAft>
              <a:buNone/>
            </a:pPr>
            <a:r>
              <a:rPr b="1" lang="pt-BR"/>
              <a:t>FITNESS REGRESSION MODEL PLOTS</a:t>
            </a:r>
            <a:endParaRPr b="1" sz="14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60"/>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514" name="Google Shape;514;p60"/>
          <p:cNvSpPr txBox="1"/>
          <p:nvPr>
            <p:ph type="title"/>
          </p:nvPr>
        </p:nvSpPr>
        <p:spPr>
          <a:xfrm>
            <a:off x="252000" y="19440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Non- Linear Regression</a:t>
            </a:r>
            <a:endParaRPr b="1" sz="1900">
              <a:solidFill>
                <a:srgbClr val="000000"/>
              </a:solidFill>
            </a:endParaRPr>
          </a:p>
        </p:txBody>
      </p:sp>
      <p:pic>
        <p:nvPicPr>
          <p:cNvPr id="515" name="Google Shape;515;p60"/>
          <p:cNvPicPr preferRelativeResize="0"/>
          <p:nvPr>
            <p:ph idx="2" type="pic"/>
          </p:nvPr>
        </p:nvPicPr>
        <p:blipFill rotWithShape="1">
          <a:blip r:embed="rId4">
            <a:alphaModFix amt="41000"/>
          </a:blip>
          <a:srcRect b="7813" l="0" r="0" t="7813"/>
          <a:stretch/>
        </p:blipFill>
        <p:spPr>
          <a:xfrm>
            <a:off x="-1" y="0"/>
            <a:ext cx="9144000" cy="5143500"/>
          </a:xfrm>
          <a:prstGeom prst="rect">
            <a:avLst/>
          </a:prstGeom>
          <a:solidFill>
            <a:srgbClr val="FFFFFF"/>
          </a:solidFill>
          <a:ln>
            <a:noFill/>
          </a:ln>
          <a:effectLst>
            <a:outerShdw blurRad="57150" rotWithShape="0" algn="bl" dir="5400000" dist="19050">
              <a:srgbClr val="000000">
                <a:alpha val="0"/>
              </a:srgbClr>
            </a:outerShdw>
          </a:effectLst>
        </p:spPr>
      </p:pic>
      <p:grpSp>
        <p:nvGrpSpPr>
          <p:cNvPr id="516" name="Google Shape;516;p60"/>
          <p:cNvGrpSpPr/>
          <p:nvPr/>
        </p:nvGrpSpPr>
        <p:grpSpPr>
          <a:xfrm flipH="1" rot="10800000">
            <a:off x="232" y="2037991"/>
            <a:ext cx="9144030" cy="763438"/>
            <a:chOff x="0" y="2717321"/>
            <a:chExt cx="9144030" cy="1017917"/>
          </a:xfrm>
        </p:grpSpPr>
        <p:cxnSp>
          <p:nvCxnSpPr>
            <p:cNvPr id="517" name="Google Shape;517;p60"/>
            <p:cNvCxnSpPr/>
            <p:nvPr/>
          </p:nvCxnSpPr>
          <p:spPr>
            <a:xfrm>
              <a:off x="0" y="3204712"/>
              <a:ext cx="1620600" cy="0"/>
            </a:xfrm>
            <a:prstGeom prst="straightConnector1">
              <a:avLst/>
            </a:prstGeom>
            <a:noFill/>
            <a:ln cap="flat" cmpd="sng" w="76200">
              <a:solidFill>
                <a:srgbClr val="FFFFFF"/>
              </a:solidFill>
              <a:prstDash val="solid"/>
              <a:miter lim="800000"/>
              <a:headEnd len="sm" w="sm" type="none"/>
              <a:tailEnd len="sm" w="sm" type="none"/>
            </a:ln>
          </p:spPr>
        </p:cxnSp>
        <p:sp>
          <p:nvSpPr>
            <p:cNvPr id="518" name="Google Shape;518;p60"/>
            <p:cNvSpPr/>
            <p:nvPr/>
          </p:nvSpPr>
          <p:spPr>
            <a:xfrm>
              <a:off x="1620570" y="2717321"/>
              <a:ext cx="5902864" cy="1017917"/>
            </a:xfrm>
            <a:custGeom>
              <a:rect b="b" l="l" r="r" t="t"/>
              <a:pathLst>
                <a:path extrusionOk="0" h="433" w="5756">
                  <a:moveTo>
                    <a:pt x="5457" y="433"/>
                  </a:moveTo>
                  <a:lnTo>
                    <a:pt x="5756" y="433"/>
                  </a:lnTo>
                  <a:lnTo>
                    <a:pt x="5756" y="0"/>
                  </a:lnTo>
                  <a:lnTo>
                    <a:pt x="0" y="0"/>
                  </a:lnTo>
                  <a:lnTo>
                    <a:pt x="0" y="433"/>
                  </a:lnTo>
                  <a:lnTo>
                    <a:pt x="299" y="433"/>
                  </a:lnTo>
                </a:path>
              </a:pathLst>
            </a:custGeom>
            <a:noFill/>
            <a:ln cap="flat" cmpd="sng" w="76200">
              <a:solidFill>
                <a:srgbClr val="FFFFFF"/>
              </a:solidFill>
              <a:prstDash val="solid"/>
              <a:miter lim="800000"/>
              <a:headEnd len="sm" w="sm" type="none"/>
              <a:tailEnd len="sm" w="sm" type="none"/>
            </a:ln>
          </p:spPr>
          <p:txBody>
            <a:bodyPr anchorCtr="0" anchor="ctr" bIns="35100" lIns="67500" spcFirstLastPara="1" rIns="67500" wrap="square" tIns="35100">
              <a:noAutofit/>
            </a:bodyPr>
            <a:lstStyle/>
            <a:p>
              <a:pPr indent="0" lvl="0" marL="0" marR="0" rtl="0" algn="ctr">
                <a:spcBef>
                  <a:spcPts val="0"/>
                </a:spcBef>
                <a:spcAft>
                  <a:spcPts val="0"/>
                </a:spcAft>
                <a:buNone/>
              </a:pPr>
              <a:r>
                <a:t/>
              </a:r>
              <a:endParaRPr sz="7200">
                <a:solidFill>
                  <a:schemeClr val="lt1"/>
                </a:solidFill>
                <a:latin typeface="Arial"/>
                <a:ea typeface="Arial"/>
                <a:cs typeface="Arial"/>
                <a:sym typeface="Arial"/>
              </a:endParaRPr>
            </a:p>
          </p:txBody>
        </p:sp>
        <p:cxnSp>
          <p:nvCxnSpPr>
            <p:cNvPr id="519" name="Google Shape;519;p60"/>
            <p:cNvCxnSpPr/>
            <p:nvPr/>
          </p:nvCxnSpPr>
          <p:spPr>
            <a:xfrm>
              <a:off x="7523430" y="3226279"/>
              <a:ext cx="1620600" cy="0"/>
            </a:xfrm>
            <a:prstGeom prst="straightConnector1">
              <a:avLst/>
            </a:prstGeom>
            <a:noFill/>
            <a:ln cap="flat" cmpd="sng" w="76200">
              <a:solidFill>
                <a:srgbClr val="FFFFFF"/>
              </a:solidFill>
              <a:prstDash val="solid"/>
              <a:round/>
              <a:headEnd len="sm" w="sm" type="none"/>
              <a:tailEnd len="sm" w="sm" type="none"/>
            </a:ln>
          </p:spPr>
        </p:cxnSp>
      </p:grpSp>
      <p:sp>
        <p:nvSpPr>
          <p:cNvPr id="520" name="Google Shape;520;p60"/>
          <p:cNvSpPr txBox="1"/>
          <p:nvPr>
            <p:ph idx="4294967295" type="ctrTitle"/>
          </p:nvPr>
        </p:nvSpPr>
        <p:spPr>
          <a:xfrm>
            <a:off x="2302400" y="2147473"/>
            <a:ext cx="4645200" cy="544500"/>
          </a:xfrm>
          <a:prstGeom prst="rect">
            <a:avLst/>
          </a:prstGeom>
          <a:noFill/>
          <a:ln>
            <a:noFill/>
          </a:ln>
        </p:spPr>
        <p:txBody>
          <a:bodyPr anchorCtr="0" anchor="t" bIns="70200" lIns="135000" spcFirstLastPara="1" rIns="135000" wrap="square" tIns="70200">
            <a:noAutofit/>
          </a:bodyPr>
          <a:lstStyle/>
          <a:p>
            <a:pPr indent="0" lvl="0" marL="0" rtl="0" algn="ctr">
              <a:spcBef>
                <a:spcPts val="0"/>
              </a:spcBef>
              <a:spcAft>
                <a:spcPts val="0"/>
              </a:spcAft>
              <a:buClr>
                <a:srgbClr val="FFFFFF"/>
              </a:buClr>
              <a:buSzPts val="2700"/>
              <a:buFont typeface="Arial"/>
              <a:buNone/>
            </a:pPr>
            <a:r>
              <a:rPr b="1" lang="pt-BR" sz="2700">
                <a:solidFill>
                  <a:srgbClr val="FFFFFF"/>
                </a:solidFill>
              </a:rPr>
              <a:t>THANK YOU</a:t>
            </a:r>
            <a:endParaRPr b="1" sz="2700">
              <a:solidFill>
                <a:srgbClr val="FFFFFF"/>
              </a:solidFill>
            </a:endParaRPr>
          </a:p>
        </p:txBody>
      </p:sp>
      <p:sp>
        <p:nvSpPr>
          <p:cNvPr id="521" name="Google Shape;521;p60"/>
          <p:cNvSpPr txBox="1"/>
          <p:nvPr/>
        </p:nvSpPr>
        <p:spPr>
          <a:xfrm>
            <a:off x="3326300" y="3072575"/>
            <a:ext cx="2597400" cy="55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pt-BR" sz="1200">
                <a:solidFill>
                  <a:srgbClr val="FFFFFF"/>
                </a:solidFill>
              </a:rPr>
              <a:t>Mariah Bastos</a:t>
            </a:r>
            <a:endParaRPr sz="12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1"/>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29" name="Google Shape;129;p21"/>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Tree Plot </a:t>
            </a:r>
            <a:endParaRPr b="1" sz="1900">
              <a:solidFill>
                <a:srgbClr val="000000"/>
              </a:solidFill>
            </a:endParaRPr>
          </a:p>
        </p:txBody>
      </p:sp>
      <p:pic>
        <p:nvPicPr>
          <p:cNvPr id="130" name="Google Shape;130;p21"/>
          <p:cNvPicPr preferRelativeResize="0"/>
          <p:nvPr/>
        </p:nvPicPr>
        <p:blipFill rotWithShape="1">
          <a:blip r:embed="rId4">
            <a:alphaModFix/>
          </a:blip>
          <a:srcRect b="0" l="7134" r="4236" t="0"/>
          <a:stretch/>
        </p:blipFill>
        <p:spPr>
          <a:xfrm>
            <a:off x="2375" y="1626888"/>
            <a:ext cx="5842000" cy="3483475"/>
          </a:xfrm>
          <a:prstGeom prst="rect">
            <a:avLst/>
          </a:prstGeom>
          <a:noFill/>
          <a:ln>
            <a:noFill/>
          </a:ln>
        </p:spPr>
      </p:pic>
      <p:pic>
        <p:nvPicPr>
          <p:cNvPr id="131" name="Google Shape;131;p21"/>
          <p:cNvPicPr preferRelativeResize="0"/>
          <p:nvPr/>
        </p:nvPicPr>
        <p:blipFill>
          <a:blip r:embed="rId5">
            <a:alphaModFix/>
          </a:blip>
          <a:stretch>
            <a:fillRect/>
          </a:stretch>
        </p:blipFill>
        <p:spPr>
          <a:xfrm>
            <a:off x="127125" y="566800"/>
            <a:ext cx="3097350" cy="920175"/>
          </a:xfrm>
          <a:prstGeom prst="rect">
            <a:avLst/>
          </a:prstGeom>
          <a:noFill/>
          <a:ln>
            <a:noFill/>
          </a:ln>
        </p:spPr>
      </p:pic>
      <p:sp>
        <p:nvSpPr>
          <p:cNvPr id="132" name="Google Shape;132;p21"/>
          <p:cNvSpPr txBox="1"/>
          <p:nvPr/>
        </p:nvSpPr>
        <p:spPr>
          <a:xfrm>
            <a:off x="5939350" y="172750"/>
            <a:ext cx="30972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tree plot shows that the most important factor to determine weight_kg is to see if the bool_of_active is higher or lower than 250. Then the next most important factors are hours of sleep lower than 4.5 and step_count lower than 6407.</a:t>
            </a: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2"/>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38" name="Google Shape;138;p22"/>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Rpart</a:t>
            </a:r>
            <a:endParaRPr b="1" sz="1900">
              <a:solidFill>
                <a:srgbClr val="000000"/>
              </a:solidFill>
            </a:endParaRPr>
          </a:p>
        </p:txBody>
      </p:sp>
      <p:sp>
        <p:nvSpPr>
          <p:cNvPr id="139" name="Google Shape;139;p22"/>
          <p:cNvSpPr txBox="1"/>
          <p:nvPr/>
        </p:nvSpPr>
        <p:spPr>
          <a:xfrm>
            <a:off x="5939350" y="172750"/>
            <a:ext cx="3097200" cy="4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300"/>
              <a:t>The Rpart plot shows that the most important is bool_of_active being bigger or equal to 250, then the next most important factors are step_count being lower than 4641 and hours_of_sleep being lower than 4.5.</a:t>
            </a:r>
            <a:endParaRPr sz="2300"/>
          </a:p>
        </p:txBody>
      </p:sp>
      <p:pic>
        <p:nvPicPr>
          <p:cNvPr id="140" name="Google Shape;140;p22"/>
          <p:cNvPicPr preferRelativeResize="0"/>
          <p:nvPr/>
        </p:nvPicPr>
        <p:blipFill>
          <a:blip r:embed="rId4">
            <a:alphaModFix/>
          </a:blip>
          <a:stretch>
            <a:fillRect/>
          </a:stretch>
        </p:blipFill>
        <p:spPr>
          <a:xfrm>
            <a:off x="152400" y="548263"/>
            <a:ext cx="3543300" cy="1019175"/>
          </a:xfrm>
          <a:prstGeom prst="rect">
            <a:avLst/>
          </a:prstGeom>
          <a:noFill/>
          <a:ln>
            <a:noFill/>
          </a:ln>
        </p:spPr>
      </p:pic>
      <p:pic>
        <p:nvPicPr>
          <p:cNvPr id="141" name="Google Shape;141;p22"/>
          <p:cNvPicPr preferRelativeResize="0"/>
          <p:nvPr/>
        </p:nvPicPr>
        <p:blipFill>
          <a:blip r:embed="rId5">
            <a:alphaModFix/>
          </a:blip>
          <a:stretch>
            <a:fillRect/>
          </a:stretch>
        </p:blipFill>
        <p:spPr>
          <a:xfrm>
            <a:off x="152400" y="1688850"/>
            <a:ext cx="5634550" cy="322569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3"/>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47" name="Google Shape;147;p23"/>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Backward Elimination Approach </a:t>
            </a:r>
            <a:endParaRPr b="1" sz="1900">
              <a:solidFill>
                <a:srgbClr val="000000"/>
              </a:solidFill>
            </a:endParaRPr>
          </a:p>
        </p:txBody>
      </p:sp>
      <p:pic>
        <p:nvPicPr>
          <p:cNvPr id="148" name="Google Shape;148;p23"/>
          <p:cNvPicPr preferRelativeResize="0"/>
          <p:nvPr/>
        </p:nvPicPr>
        <p:blipFill>
          <a:blip r:embed="rId4">
            <a:alphaModFix/>
          </a:blip>
          <a:stretch>
            <a:fillRect/>
          </a:stretch>
        </p:blipFill>
        <p:spPr>
          <a:xfrm>
            <a:off x="455025" y="568650"/>
            <a:ext cx="3097200" cy="988468"/>
          </a:xfrm>
          <a:prstGeom prst="rect">
            <a:avLst/>
          </a:prstGeom>
          <a:noFill/>
          <a:ln>
            <a:noFill/>
          </a:ln>
        </p:spPr>
      </p:pic>
      <p:pic>
        <p:nvPicPr>
          <p:cNvPr id="149" name="Google Shape;149;p23"/>
          <p:cNvPicPr preferRelativeResize="0"/>
          <p:nvPr/>
        </p:nvPicPr>
        <p:blipFill>
          <a:blip r:embed="rId5">
            <a:alphaModFix/>
          </a:blip>
          <a:stretch>
            <a:fillRect/>
          </a:stretch>
        </p:blipFill>
        <p:spPr>
          <a:xfrm>
            <a:off x="802450" y="1698925"/>
            <a:ext cx="2081363" cy="3116450"/>
          </a:xfrm>
          <a:prstGeom prst="rect">
            <a:avLst/>
          </a:prstGeom>
          <a:noFill/>
          <a:ln>
            <a:noFill/>
          </a:ln>
        </p:spPr>
      </p:pic>
      <p:pic>
        <p:nvPicPr>
          <p:cNvPr id="150" name="Google Shape;150;p23"/>
          <p:cNvPicPr preferRelativeResize="0"/>
          <p:nvPr/>
        </p:nvPicPr>
        <p:blipFill>
          <a:blip r:embed="rId6">
            <a:alphaModFix/>
          </a:blip>
          <a:stretch>
            <a:fillRect/>
          </a:stretch>
        </p:blipFill>
        <p:spPr>
          <a:xfrm>
            <a:off x="4572000" y="568638"/>
            <a:ext cx="3524250" cy="857250"/>
          </a:xfrm>
          <a:prstGeom prst="rect">
            <a:avLst/>
          </a:prstGeom>
          <a:noFill/>
          <a:ln>
            <a:noFill/>
          </a:ln>
        </p:spPr>
      </p:pic>
      <p:pic>
        <p:nvPicPr>
          <p:cNvPr id="151" name="Google Shape;151;p23"/>
          <p:cNvPicPr preferRelativeResize="0"/>
          <p:nvPr/>
        </p:nvPicPr>
        <p:blipFill>
          <a:blip r:embed="rId7">
            <a:alphaModFix/>
          </a:blip>
          <a:stretch>
            <a:fillRect/>
          </a:stretch>
        </p:blipFill>
        <p:spPr>
          <a:xfrm>
            <a:off x="5178050" y="1425900"/>
            <a:ext cx="2022840" cy="36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57" name="Google Shape;157;p24"/>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Backward Elimination Approach </a:t>
            </a:r>
            <a:endParaRPr b="1" sz="1900">
              <a:solidFill>
                <a:srgbClr val="000000"/>
              </a:solidFill>
            </a:endParaRPr>
          </a:p>
        </p:txBody>
      </p:sp>
      <p:pic>
        <p:nvPicPr>
          <p:cNvPr id="158" name="Google Shape;158;p24"/>
          <p:cNvPicPr preferRelativeResize="0"/>
          <p:nvPr/>
        </p:nvPicPr>
        <p:blipFill>
          <a:blip r:embed="rId4">
            <a:alphaModFix/>
          </a:blip>
          <a:stretch>
            <a:fillRect/>
          </a:stretch>
        </p:blipFill>
        <p:spPr>
          <a:xfrm>
            <a:off x="152400" y="579250"/>
            <a:ext cx="3581400" cy="819150"/>
          </a:xfrm>
          <a:prstGeom prst="rect">
            <a:avLst/>
          </a:prstGeom>
          <a:noFill/>
          <a:ln>
            <a:noFill/>
          </a:ln>
        </p:spPr>
      </p:pic>
      <p:pic>
        <p:nvPicPr>
          <p:cNvPr id="159" name="Google Shape;159;p24"/>
          <p:cNvPicPr preferRelativeResize="0"/>
          <p:nvPr/>
        </p:nvPicPr>
        <p:blipFill>
          <a:blip r:embed="rId5">
            <a:alphaModFix/>
          </a:blip>
          <a:stretch>
            <a:fillRect/>
          </a:stretch>
        </p:blipFill>
        <p:spPr>
          <a:xfrm>
            <a:off x="4796275" y="26054"/>
            <a:ext cx="3581400" cy="50913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5"/>
          <p:cNvPicPr preferRelativeResize="0"/>
          <p:nvPr/>
        </p:nvPicPr>
        <p:blipFill rotWithShape="1">
          <a:blip r:embed="rId3">
            <a:alphaModFix/>
          </a:blip>
          <a:srcRect b="0" l="0" r="0" t="0"/>
          <a:stretch/>
        </p:blipFill>
        <p:spPr>
          <a:xfrm>
            <a:off x="1191" y="1191"/>
            <a:ext cx="1190" cy="1190"/>
          </a:xfrm>
          <a:prstGeom prst="rect">
            <a:avLst/>
          </a:prstGeom>
          <a:noFill/>
          <a:ln>
            <a:noFill/>
          </a:ln>
        </p:spPr>
      </p:pic>
      <p:sp>
        <p:nvSpPr>
          <p:cNvPr id="165" name="Google Shape;165;p25"/>
          <p:cNvSpPr txBox="1"/>
          <p:nvPr>
            <p:ph type="title"/>
          </p:nvPr>
        </p:nvSpPr>
        <p:spPr>
          <a:xfrm>
            <a:off x="252000" y="172750"/>
            <a:ext cx="8640000" cy="2541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accent5"/>
              </a:buClr>
              <a:buSzPts val="1700"/>
              <a:buFont typeface="Arial"/>
              <a:buNone/>
            </a:pPr>
            <a:r>
              <a:rPr b="1" lang="pt-BR" sz="1400">
                <a:solidFill>
                  <a:srgbClr val="000000"/>
                </a:solidFill>
                <a:highlight>
                  <a:srgbClr val="FFFFFF"/>
                </a:highlight>
              </a:rPr>
              <a:t>Forward Selection </a:t>
            </a:r>
            <a:r>
              <a:rPr b="1" lang="pt-BR" sz="1400">
                <a:solidFill>
                  <a:srgbClr val="000000"/>
                </a:solidFill>
                <a:highlight>
                  <a:srgbClr val="FFFFFF"/>
                </a:highlight>
              </a:rPr>
              <a:t>Approach </a:t>
            </a:r>
            <a:endParaRPr b="1" sz="1900">
              <a:solidFill>
                <a:srgbClr val="000000"/>
              </a:solidFill>
            </a:endParaRPr>
          </a:p>
        </p:txBody>
      </p:sp>
      <p:pic>
        <p:nvPicPr>
          <p:cNvPr id="166" name="Google Shape;166;p25"/>
          <p:cNvPicPr preferRelativeResize="0"/>
          <p:nvPr/>
        </p:nvPicPr>
        <p:blipFill>
          <a:blip r:embed="rId4">
            <a:alphaModFix/>
          </a:blip>
          <a:stretch>
            <a:fillRect/>
          </a:stretch>
        </p:blipFill>
        <p:spPr>
          <a:xfrm>
            <a:off x="152400" y="579250"/>
            <a:ext cx="3543300" cy="4333875"/>
          </a:xfrm>
          <a:prstGeom prst="rect">
            <a:avLst/>
          </a:prstGeom>
          <a:noFill/>
          <a:ln>
            <a:noFill/>
          </a:ln>
        </p:spPr>
      </p:pic>
      <p:pic>
        <p:nvPicPr>
          <p:cNvPr id="167" name="Google Shape;167;p25"/>
          <p:cNvPicPr preferRelativeResize="0"/>
          <p:nvPr/>
        </p:nvPicPr>
        <p:blipFill>
          <a:blip r:embed="rId5">
            <a:alphaModFix/>
          </a:blip>
          <a:stretch>
            <a:fillRect/>
          </a:stretch>
        </p:blipFill>
        <p:spPr>
          <a:xfrm>
            <a:off x="4572000" y="172750"/>
            <a:ext cx="3552825" cy="1028700"/>
          </a:xfrm>
          <a:prstGeom prst="rect">
            <a:avLst/>
          </a:prstGeom>
          <a:noFill/>
          <a:ln>
            <a:noFill/>
          </a:ln>
        </p:spPr>
      </p:pic>
      <p:pic>
        <p:nvPicPr>
          <p:cNvPr id="168" name="Google Shape;168;p25"/>
          <p:cNvPicPr preferRelativeResize="0"/>
          <p:nvPr/>
        </p:nvPicPr>
        <p:blipFill>
          <a:blip r:embed="rId6">
            <a:alphaModFix/>
          </a:blip>
          <a:stretch>
            <a:fillRect/>
          </a:stretch>
        </p:blipFill>
        <p:spPr>
          <a:xfrm>
            <a:off x="4572000" y="1201450"/>
            <a:ext cx="2544025" cy="39758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